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3" r:id="rId1"/>
  </p:sldMasterIdLst>
  <p:notesMasterIdLst>
    <p:notesMasterId r:id="rId41"/>
  </p:notesMasterIdLst>
  <p:handoutMasterIdLst>
    <p:handoutMasterId r:id="rId42"/>
  </p:handoutMasterIdLst>
  <p:sldIdLst>
    <p:sldId id="430" r:id="rId2"/>
    <p:sldId id="431" r:id="rId3"/>
    <p:sldId id="311" r:id="rId4"/>
    <p:sldId id="443" r:id="rId5"/>
    <p:sldId id="440" r:id="rId6"/>
    <p:sldId id="449" r:id="rId7"/>
    <p:sldId id="450" r:id="rId8"/>
    <p:sldId id="451" r:id="rId9"/>
    <p:sldId id="441" r:id="rId10"/>
    <p:sldId id="452" r:id="rId11"/>
    <p:sldId id="439" r:id="rId12"/>
    <p:sldId id="455" r:id="rId13"/>
    <p:sldId id="457" r:id="rId14"/>
    <p:sldId id="468" r:id="rId15"/>
    <p:sldId id="467" r:id="rId16"/>
    <p:sldId id="458" r:id="rId17"/>
    <p:sldId id="459" r:id="rId18"/>
    <p:sldId id="460" r:id="rId19"/>
    <p:sldId id="461" r:id="rId20"/>
    <p:sldId id="469" r:id="rId21"/>
    <p:sldId id="462" r:id="rId22"/>
    <p:sldId id="463" r:id="rId23"/>
    <p:sldId id="464" r:id="rId24"/>
    <p:sldId id="465" r:id="rId25"/>
    <p:sldId id="470" r:id="rId26"/>
    <p:sldId id="471" r:id="rId27"/>
    <p:sldId id="472" r:id="rId28"/>
    <p:sldId id="466" r:id="rId29"/>
    <p:sldId id="436" r:id="rId30"/>
    <p:sldId id="473" r:id="rId31"/>
    <p:sldId id="474" r:id="rId32"/>
    <p:sldId id="479" r:id="rId33"/>
    <p:sldId id="480" r:id="rId34"/>
    <p:sldId id="481" r:id="rId35"/>
    <p:sldId id="475" r:id="rId36"/>
    <p:sldId id="445" r:id="rId37"/>
    <p:sldId id="446" r:id="rId38"/>
    <p:sldId id="429" r:id="rId39"/>
    <p:sldId id="454" r:id="rId40"/>
  </p:sldIdLst>
  <p:sldSz cx="12192000" cy="6858000"/>
  <p:notesSz cx="6858000" cy="9144000"/>
  <p:custDataLst>
    <p:tags r:id="rId4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F3C"/>
    <a:srgbClr val="04316A"/>
    <a:srgbClr val="041E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9946C-DD83-4361-9F0D-6F0382AAE1DC}" v="4" dt="2022-12-18T16:38:01.668"/>
    <p1510:client id="{6F885342-16A4-4DE2-9CFD-CF43A29B316C}" v="467" dt="2022-12-19T15:41:09.6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498" y="102"/>
      </p:cViewPr>
      <p:guideLst/>
    </p:cSldViewPr>
  </p:slideViewPr>
  <p:outlineViewPr>
    <p:cViewPr>
      <p:scale>
        <a:sx n="33" d="100"/>
        <a:sy n="33" d="100"/>
      </p:scale>
      <p:origin x="0" y="-59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20898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FB7DA9-0403-4D49-A5D7-975EBB22D481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0B89B432-3256-478C-98C0-62B5537472DF}">
      <dgm:prSet phldrT="[Text]" custT="1"/>
      <dgm:spPr>
        <a:solidFill>
          <a:srgbClr val="C50F3C"/>
        </a:solidFill>
      </dgm:spPr>
      <dgm:t>
        <a:bodyPr/>
        <a:lstStyle/>
        <a:p>
          <a:pPr>
            <a:buFontTx/>
            <a:buChar char="-"/>
          </a:pPr>
          <a:r>
            <a:rPr lang="de-DE" sz="2000" dirty="0">
              <a:latin typeface="Arial"/>
            </a:rPr>
            <a:t>Datensätze sind direkt oder indirekt durch Menschen erschaffen</a:t>
          </a:r>
          <a:endParaRPr lang="de-DE" sz="2000" dirty="0"/>
        </a:p>
      </dgm:t>
    </dgm:pt>
    <dgm:pt modelId="{8926D1FC-3269-4364-9D4E-289E4C0781A4}" type="parTrans" cxnId="{B6090288-44D2-41D0-AA3A-EFD04CB6259D}">
      <dgm:prSet/>
      <dgm:spPr/>
      <dgm:t>
        <a:bodyPr/>
        <a:lstStyle/>
        <a:p>
          <a:endParaRPr lang="de-DE"/>
        </a:p>
      </dgm:t>
    </dgm:pt>
    <dgm:pt modelId="{B5A774E1-3964-46FB-8E45-B43B6569A44D}" type="sibTrans" cxnId="{B6090288-44D2-41D0-AA3A-EFD04CB6259D}">
      <dgm:prSet/>
      <dgm:spPr/>
      <dgm:t>
        <a:bodyPr/>
        <a:lstStyle/>
        <a:p>
          <a:endParaRPr lang="de-DE"/>
        </a:p>
      </dgm:t>
    </dgm:pt>
    <dgm:pt modelId="{0ED67823-0F6A-48F4-8BB1-1EB796240DBF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Menschliche Vorurteile werden auf den Datensatz übertragen</a:t>
          </a:r>
          <a:endParaRPr lang="de-DE" sz="2000" dirty="0">
            <a:latin typeface="Arial"/>
          </a:endParaRPr>
        </a:p>
      </dgm:t>
    </dgm:pt>
    <dgm:pt modelId="{7C3CBA07-BE69-42BA-AE9D-725CBAA7611F}" type="parTrans" cxnId="{C33AD871-07BF-4AB9-A09E-DF2E72CE4960}">
      <dgm:prSet/>
      <dgm:spPr/>
      <dgm:t>
        <a:bodyPr/>
        <a:lstStyle/>
        <a:p>
          <a:endParaRPr lang="de-DE"/>
        </a:p>
      </dgm:t>
    </dgm:pt>
    <dgm:pt modelId="{8ADFF31B-9ACC-4A27-A913-224658E5F200}" type="sibTrans" cxnId="{C33AD871-07BF-4AB9-A09E-DF2E72CE4960}">
      <dgm:prSet/>
      <dgm:spPr/>
      <dgm:t>
        <a:bodyPr/>
        <a:lstStyle/>
        <a:p>
          <a:endParaRPr lang="de-DE"/>
        </a:p>
      </dgm:t>
    </dgm:pt>
    <dgm:pt modelId="{1CDDDBDB-70C1-40FD-820F-5D938CBB1ADE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Machine Learning Algorithmen lernen Verzerrungen mit</a:t>
          </a:r>
          <a:endParaRPr lang="de-DE" sz="2000" dirty="0">
            <a:latin typeface="Arial"/>
          </a:endParaRPr>
        </a:p>
      </dgm:t>
    </dgm:pt>
    <dgm:pt modelId="{BDB6C645-A671-407C-9C7E-2D52B3AEEDC3}" type="parTrans" cxnId="{1B826828-0DAA-4916-B4FC-8C58DEBA2AA5}">
      <dgm:prSet/>
      <dgm:spPr/>
      <dgm:t>
        <a:bodyPr/>
        <a:lstStyle/>
        <a:p>
          <a:endParaRPr lang="de-DE"/>
        </a:p>
      </dgm:t>
    </dgm:pt>
    <dgm:pt modelId="{65BCBA97-90F8-4814-A1AE-FA32DB3FAED6}" type="sibTrans" cxnId="{1B826828-0DAA-4916-B4FC-8C58DEBA2AA5}">
      <dgm:prSet/>
      <dgm:spPr/>
      <dgm:t>
        <a:bodyPr/>
        <a:lstStyle/>
        <a:p>
          <a:endParaRPr lang="de-DE"/>
        </a:p>
      </dgm:t>
    </dgm:pt>
    <dgm:pt modelId="{0A546FBB-89EC-49F2-A94D-320B73E7B423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Ungleiche Behandlung von verschiedenen Menschengruppen</a:t>
          </a:r>
          <a:endParaRPr lang="de-DE" sz="2000" dirty="0">
            <a:latin typeface="Arial"/>
          </a:endParaRPr>
        </a:p>
      </dgm:t>
    </dgm:pt>
    <dgm:pt modelId="{6FD1C85A-C0C5-4ACC-924C-11281334F02F}" type="parTrans" cxnId="{10CED803-7E99-43D4-9EE4-B73E537978C5}">
      <dgm:prSet/>
      <dgm:spPr/>
      <dgm:t>
        <a:bodyPr/>
        <a:lstStyle/>
        <a:p>
          <a:endParaRPr lang="de-DE"/>
        </a:p>
      </dgm:t>
    </dgm:pt>
    <dgm:pt modelId="{EFC49216-4A61-430D-9D9A-47CA9BE04C37}" type="sibTrans" cxnId="{10CED803-7E99-43D4-9EE4-B73E537978C5}">
      <dgm:prSet/>
      <dgm:spPr/>
      <dgm:t>
        <a:bodyPr/>
        <a:lstStyle/>
        <a:p>
          <a:endParaRPr lang="de-DE"/>
        </a:p>
      </dgm:t>
    </dgm:pt>
    <dgm:pt modelId="{507EBF64-B6AD-49BF-A85A-FAF1831F1E6A}" type="pres">
      <dgm:prSet presAssocID="{F2FB7DA9-0403-4D49-A5D7-975EBB22D481}" presName="Name0" presStyleCnt="0">
        <dgm:presLayoutVars>
          <dgm:chMax val="7"/>
          <dgm:chPref val="7"/>
          <dgm:dir/>
        </dgm:presLayoutVars>
      </dgm:prSet>
      <dgm:spPr/>
    </dgm:pt>
    <dgm:pt modelId="{5D500FE2-E537-4EED-95A8-A65B953CD802}" type="pres">
      <dgm:prSet presAssocID="{F2FB7DA9-0403-4D49-A5D7-975EBB22D481}" presName="Name1" presStyleCnt="0"/>
      <dgm:spPr/>
    </dgm:pt>
    <dgm:pt modelId="{B3F7232A-0789-4429-9068-1750D366B484}" type="pres">
      <dgm:prSet presAssocID="{F2FB7DA9-0403-4D49-A5D7-975EBB22D481}" presName="cycle" presStyleCnt="0"/>
      <dgm:spPr/>
    </dgm:pt>
    <dgm:pt modelId="{C8923EBD-7D84-478D-8799-F4411EE86485}" type="pres">
      <dgm:prSet presAssocID="{F2FB7DA9-0403-4D49-A5D7-975EBB22D481}" presName="srcNode" presStyleLbl="node1" presStyleIdx="0" presStyleCnt="4"/>
      <dgm:spPr/>
    </dgm:pt>
    <dgm:pt modelId="{DBE8A212-EAD6-4BCD-9271-CA3420115383}" type="pres">
      <dgm:prSet presAssocID="{F2FB7DA9-0403-4D49-A5D7-975EBB22D481}" presName="conn" presStyleLbl="parChTrans1D2" presStyleIdx="0" presStyleCnt="1"/>
      <dgm:spPr/>
    </dgm:pt>
    <dgm:pt modelId="{D2CBFFCF-5EC0-4FB9-B584-6FAC1AF39C4B}" type="pres">
      <dgm:prSet presAssocID="{F2FB7DA9-0403-4D49-A5D7-975EBB22D481}" presName="extraNode" presStyleLbl="node1" presStyleIdx="0" presStyleCnt="4"/>
      <dgm:spPr/>
    </dgm:pt>
    <dgm:pt modelId="{4F6B605D-C3F3-4B25-8CA9-B30462698698}" type="pres">
      <dgm:prSet presAssocID="{F2FB7DA9-0403-4D49-A5D7-975EBB22D481}" presName="dstNode" presStyleLbl="node1" presStyleIdx="0" presStyleCnt="4"/>
      <dgm:spPr/>
    </dgm:pt>
    <dgm:pt modelId="{D1694879-04E8-4E58-88EE-0586A625FEB8}" type="pres">
      <dgm:prSet presAssocID="{0B89B432-3256-478C-98C0-62B5537472DF}" presName="text_1" presStyleLbl="node1" presStyleIdx="0" presStyleCnt="4">
        <dgm:presLayoutVars>
          <dgm:bulletEnabled val="1"/>
        </dgm:presLayoutVars>
      </dgm:prSet>
      <dgm:spPr/>
    </dgm:pt>
    <dgm:pt modelId="{259DAE50-FB4A-4C63-9BDF-3D428CF82625}" type="pres">
      <dgm:prSet presAssocID="{0B89B432-3256-478C-98C0-62B5537472DF}" presName="accent_1" presStyleCnt="0"/>
      <dgm:spPr/>
    </dgm:pt>
    <dgm:pt modelId="{D64A3C50-2AE5-42EF-9283-9C3500124E46}" type="pres">
      <dgm:prSet presAssocID="{0B89B432-3256-478C-98C0-62B5537472DF}" presName="accentRepeatNode" presStyleLbl="solidFgAcc1" presStyleIdx="0" presStyleCnt="4"/>
      <dgm:spPr/>
    </dgm:pt>
    <dgm:pt modelId="{E3A08E2A-814F-4313-8D0C-62A097E3A421}" type="pres">
      <dgm:prSet presAssocID="{0ED67823-0F6A-48F4-8BB1-1EB796240DBF}" presName="text_2" presStyleLbl="node1" presStyleIdx="1" presStyleCnt="4">
        <dgm:presLayoutVars>
          <dgm:bulletEnabled val="1"/>
        </dgm:presLayoutVars>
      </dgm:prSet>
      <dgm:spPr/>
    </dgm:pt>
    <dgm:pt modelId="{011D53C1-4E70-4512-8C91-0D83ED5CB04C}" type="pres">
      <dgm:prSet presAssocID="{0ED67823-0F6A-48F4-8BB1-1EB796240DBF}" presName="accent_2" presStyleCnt="0"/>
      <dgm:spPr/>
    </dgm:pt>
    <dgm:pt modelId="{BBF2B971-E176-4E77-A162-53C741C273DB}" type="pres">
      <dgm:prSet presAssocID="{0ED67823-0F6A-48F4-8BB1-1EB796240DBF}" presName="accentRepeatNode" presStyleLbl="solidFgAcc1" presStyleIdx="1" presStyleCnt="4"/>
      <dgm:spPr/>
    </dgm:pt>
    <dgm:pt modelId="{050800A1-5204-4F46-9E09-5CEA3F62486E}" type="pres">
      <dgm:prSet presAssocID="{1CDDDBDB-70C1-40FD-820F-5D938CBB1ADE}" presName="text_3" presStyleLbl="node1" presStyleIdx="2" presStyleCnt="4">
        <dgm:presLayoutVars>
          <dgm:bulletEnabled val="1"/>
        </dgm:presLayoutVars>
      </dgm:prSet>
      <dgm:spPr/>
    </dgm:pt>
    <dgm:pt modelId="{55A3595C-68BE-4617-A565-178F8124A1AD}" type="pres">
      <dgm:prSet presAssocID="{1CDDDBDB-70C1-40FD-820F-5D938CBB1ADE}" presName="accent_3" presStyleCnt="0"/>
      <dgm:spPr/>
    </dgm:pt>
    <dgm:pt modelId="{0525F844-532F-439E-83B4-A67A2AEEEBE9}" type="pres">
      <dgm:prSet presAssocID="{1CDDDBDB-70C1-40FD-820F-5D938CBB1ADE}" presName="accentRepeatNode" presStyleLbl="solidFgAcc1" presStyleIdx="2" presStyleCnt="4"/>
      <dgm:spPr/>
    </dgm:pt>
    <dgm:pt modelId="{058B7F2E-938E-4287-B2FC-6378ACD6D7B6}" type="pres">
      <dgm:prSet presAssocID="{0A546FBB-89EC-49F2-A94D-320B73E7B423}" presName="text_4" presStyleLbl="node1" presStyleIdx="3" presStyleCnt="4">
        <dgm:presLayoutVars>
          <dgm:bulletEnabled val="1"/>
        </dgm:presLayoutVars>
      </dgm:prSet>
      <dgm:spPr/>
    </dgm:pt>
    <dgm:pt modelId="{55221FAF-C41C-47FA-B27A-6076FE8A5ABE}" type="pres">
      <dgm:prSet presAssocID="{0A546FBB-89EC-49F2-A94D-320B73E7B423}" presName="accent_4" presStyleCnt="0"/>
      <dgm:spPr/>
    </dgm:pt>
    <dgm:pt modelId="{9362C62A-42A6-4696-9C07-CB68237BB528}" type="pres">
      <dgm:prSet presAssocID="{0A546FBB-89EC-49F2-A94D-320B73E7B423}" presName="accentRepeatNode" presStyleLbl="solidFgAcc1" presStyleIdx="3" presStyleCnt="4"/>
      <dgm:spPr/>
    </dgm:pt>
  </dgm:ptLst>
  <dgm:cxnLst>
    <dgm:cxn modelId="{10CED803-7E99-43D4-9EE4-B73E537978C5}" srcId="{F2FB7DA9-0403-4D49-A5D7-975EBB22D481}" destId="{0A546FBB-89EC-49F2-A94D-320B73E7B423}" srcOrd="3" destOrd="0" parTransId="{6FD1C85A-C0C5-4ACC-924C-11281334F02F}" sibTransId="{EFC49216-4A61-430D-9D9A-47CA9BE04C37}"/>
    <dgm:cxn modelId="{1B826828-0DAA-4916-B4FC-8C58DEBA2AA5}" srcId="{F2FB7DA9-0403-4D49-A5D7-975EBB22D481}" destId="{1CDDDBDB-70C1-40FD-820F-5D938CBB1ADE}" srcOrd="2" destOrd="0" parTransId="{BDB6C645-A671-407C-9C7E-2D52B3AEEDC3}" sibTransId="{65BCBA97-90F8-4814-A1AE-FA32DB3FAED6}"/>
    <dgm:cxn modelId="{C33AD871-07BF-4AB9-A09E-DF2E72CE4960}" srcId="{F2FB7DA9-0403-4D49-A5D7-975EBB22D481}" destId="{0ED67823-0F6A-48F4-8BB1-1EB796240DBF}" srcOrd="1" destOrd="0" parTransId="{7C3CBA07-BE69-42BA-AE9D-725CBAA7611F}" sibTransId="{8ADFF31B-9ACC-4A27-A913-224658E5F200}"/>
    <dgm:cxn modelId="{B6090288-44D2-41D0-AA3A-EFD04CB6259D}" srcId="{F2FB7DA9-0403-4D49-A5D7-975EBB22D481}" destId="{0B89B432-3256-478C-98C0-62B5537472DF}" srcOrd="0" destOrd="0" parTransId="{8926D1FC-3269-4364-9D4E-289E4C0781A4}" sibTransId="{B5A774E1-3964-46FB-8E45-B43B6569A44D}"/>
    <dgm:cxn modelId="{C72CA098-F231-4EF0-9597-6016B3069408}" type="presOf" srcId="{0ED67823-0F6A-48F4-8BB1-1EB796240DBF}" destId="{E3A08E2A-814F-4313-8D0C-62A097E3A421}" srcOrd="0" destOrd="0" presId="urn:microsoft.com/office/officeart/2008/layout/VerticalCurvedList"/>
    <dgm:cxn modelId="{4A021999-C263-4A92-A80C-7393E83B9E4A}" type="presOf" srcId="{0B89B432-3256-478C-98C0-62B5537472DF}" destId="{D1694879-04E8-4E58-88EE-0586A625FEB8}" srcOrd="0" destOrd="0" presId="urn:microsoft.com/office/officeart/2008/layout/VerticalCurvedList"/>
    <dgm:cxn modelId="{4C4788A5-C137-4840-BAE8-F0D92C09887B}" type="presOf" srcId="{0A546FBB-89EC-49F2-A94D-320B73E7B423}" destId="{058B7F2E-938E-4287-B2FC-6378ACD6D7B6}" srcOrd="0" destOrd="0" presId="urn:microsoft.com/office/officeart/2008/layout/VerticalCurvedList"/>
    <dgm:cxn modelId="{FDFFDCB8-6413-4FCA-AD29-A771D06C2B51}" type="presOf" srcId="{1CDDDBDB-70C1-40FD-820F-5D938CBB1ADE}" destId="{050800A1-5204-4F46-9E09-5CEA3F62486E}" srcOrd="0" destOrd="0" presId="urn:microsoft.com/office/officeart/2008/layout/VerticalCurvedList"/>
    <dgm:cxn modelId="{8C20B6C2-BF89-4134-8444-814AECC5438A}" type="presOf" srcId="{B5A774E1-3964-46FB-8E45-B43B6569A44D}" destId="{DBE8A212-EAD6-4BCD-9271-CA3420115383}" srcOrd="0" destOrd="0" presId="urn:microsoft.com/office/officeart/2008/layout/VerticalCurvedList"/>
    <dgm:cxn modelId="{A26B46EC-A4B6-494A-B1FD-6927D16885D2}" type="presOf" srcId="{F2FB7DA9-0403-4D49-A5D7-975EBB22D481}" destId="{507EBF64-B6AD-49BF-A85A-FAF1831F1E6A}" srcOrd="0" destOrd="0" presId="urn:microsoft.com/office/officeart/2008/layout/VerticalCurvedList"/>
    <dgm:cxn modelId="{D1EE281C-A60C-4F72-BF25-D5D0EBFCB88C}" type="presParOf" srcId="{507EBF64-B6AD-49BF-A85A-FAF1831F1E6A}" destId="{5D500FE2-E537-4EED-95A8-A65B953CD802}" srcOrd="0" destOrd="0" presId="urn:microsoft.com/office/officeart/2008/layout/VerticalCurvedList"/>
    <dgm:cxn modelId="{970801CE-AAC9-41EA-A100-31DCB7E0361C}" type="presParOf" srcId="{5D500FE2-E537-4EED-95A8-A65B953CD802}" destId="{B3F7232A-0789-4429-9068-1750D366B484}" srcOrd="0" destOrd="0" presId="urn:microsoft.com/office/officeart/2008/layout/VerticalCurvedList"/>
    <dgm:cxn modelId="{FF0D15ED-74CB-421D-AF70-491C7455C9F7}" type="presParOf" srcId="{B3F7232A-0789-4429-9068-1750D366B484}" destId="{C8923EBD-7D84-478D-8799-F4411EE86485}" srcOrd="0" destOrd="0" presId="urn:microsoft.com/office/officeart/2008/layout/VerticalCurvedList"/>
    <dgm:cxn modelId="{DAB9AD7F-B67F-48BE-86DE-5365CF37A863}" type="presParOf" srcId="{B3F7232A-0789-4429-9068-1750D366B484}" destId="{DBE8A212-EAD6-4BCD-9271-CA3420115383}" srcOrd="1" destOrd="0" presId="urn:microsoft.com/office/officeart/2008/layout/VerticalCurvedList"/>
    <dgm:cxn modelId="{502B31EB-BC1E-43CD-B877-EE3D1755D149}" type="presParOf" srcId="{B3F7232A-0789-4429-9068-1750D366B484}" destId="{D2CBFFCF-5EC0-4FB9-B584-6FAC1AF39C4B}" srcOrd="2" destOrd="0" presId="urn:microsoft.com/office/officeart/2008/layout/VerticalCurvedList"/>
    <dgm:cxn modelId="{5A1610E9-9686-4852-8966-874AB3B9AB09}" type="presParOf" srcId="{B3F7232A-0789-4429-9068-1750D366B484}" destId="{4F6B605D-C3F3-4B25-8CA9-B30462698698}" srcOrd="3" destOrd="0" presId="urn:microsoft.com/office/officeart/2008/layout/VerticalCurvedList"/>
    <dgm:cxn modelId="{81B0821F-9EE6-4AB4-BF78-08C1A0B3530C}" type="presParOf" srcId="{5D500FE2-E537-4EED-95A8-A65B953CD802}" destId="{D1694879-04E8-4E58-88EE-0586A625FEB8}" srcOrd="1" destOrd="0" presId="urn:microsoft.com/office/officeart/2008/layout/VerticalCurvedList"/>
    <dgm:cxn modelId="{C518D283-5039-4BE4-B758-FAB6CD135230}" type="presParOf" srcId="{5D500FE2-E537-4EED-95A8-A65B953CD802}" destId="{259DAE50-FB4A-4C63-9BDF-3D428CF82625}" srcOrd="2" destOrd="0" presId="urn:microsoft.com/office/officeart/2008/layout/VerticalCurvedList"/>
    <dgm:cxn modelId="{3B886B6F-7221-4B6E-80B6-71A7A00B3E43}" type="presParOf" srcId="{259DAE50-FB4A-4C63-9BDF-3D428CF82625}" destId="{D64A3C50-2AE5-42EF-9283-9C3500124E46}" srcOrd="0" destOrd="0" presId="urn:microsoft.com/office/officeart/2008/layout/VerticalCurvedList"/>
    <dgm:cxn modelId="{4E53D12B-7881-4530-B75D-2B61B9A716FB}" type="presParOf" srcId="{5D500FE2-E537-4EED-95A8-A65B953CD802}" destId="{E3A08E2A-814F-4313-8D0C-62A097E3A421}" srcOrd="3" destOrd="0" presId="urn:microsoft.com/office/officeart/2008/layout/VerticalCurvedList"/>
    <dgm:cxn modelId="{49D21F54-0DF7-4331-ADF9-82F0D44249AD}" type="presParOf" srcId="{5D500FE2-E537-4EED-95A8-A65B953CD802}" destId="{011D53C1-4E70-4512-8C91-0D83ED5CB04C}" srcOrd="4" destOrd="0" presId="urn:microsoft.com/office/officeart/2008/layout/VerticalCurvedList"/>
    <dgm:cxn modelId="{4C3D5ADA-349B-4D3D-B586-CB068B163D50}" type="presParOf" srcId="{011D53C1-4E70-4512-8C91-0D83ED5CB04C}" destId="{BBF2B971-E176-4E77-A162-53C741C273DB}" srcOrd="0" destOrd="0" presId="urn:microsoft.com/office/officeart/2008/layout/VerticalCurvedList"/>
    <dgm:cxn modelId="{100BD071-E6E7-4C7F-8078-55E29BA13C55}" type="presParOf" srcId="{5D500FE2-E537-4EED-95A8-A65B953CD802}" destId="{050800A1-5204-4F46-9E09-5CEA3F62486E}" srcOrd="5" destOrd="0" presId="urn:microsoft.com/office/officeart/2008/layout/VerticalCurvedList"/>
    <dgm:cxn modelId="{A2983383-770C-4592-9224-8B382C5FCC87}" type="presParOf" srcId="{5D500FE2-E537-4EED-95A8-A65B953CD802}" destId="{55A3595C-68BE-4617-A565-178F8124A1AD}" srcOrd="6" destOrd="0" presId="urn:microsoft.com/office/officeart/2008/layout/VerticalCurvedList"/>
    <dgm:cxn modelId="{1C3EAF92-23F9-4EC1-980C-A1E029825384}" type="presParOf" srcId="{55A3595C-68BE-4617-A565-178F8124A1AD}" destId="{0525F844-532F-439E-83B4-A67A2AEEEBE9}" srcOrd="0" destOrd="0" presId="urn:microsoft.com/office/officeart/2008/layout/VerticalCurvedList"/>
    <dgm:cxn modelId="{604ABF97-3A74-4F2D-8553-F5CB6EF78A29}" type="presParOf" srcId="{5D500FE2-E537-4EED-95A8-A65B953CD802}" destId="{058B7F2E-938E-4287-B2FC-6378ACD6D7B6}" srcOrd="7" destOrd="0" presId="urn:microsoft.com/office/officeart/2008/layout/VerticalCurvedList"/>
    <dgm:cxn modelId="{6A31DE8E-737B-44F4-BB10-5DF6E74C23BF}" type="presParOf" srcId="{5D500FE2-E537-4EED-95A8-A65B953CD802}" destId="{55221FAF-C41C-47FA-B27A-6076FE8A5ABE}" srcOrd="8" destOrd="0" presId="urn:microsoft.com/office/officeart/2008/layout/VerticalCurvedList"/>
    <dgm:cxn modelId="{935EDF87-A9C6-49A9-9F24-9D53823FE113}" type="presParOf" srcId="{55221FAF-C41C-47FA-B27A-6076FE8A5ABE}" destId="{9362C62A-42A6-4696-9C07-CB68237BB52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A98656-67AE-442D-9A5C-074A48062257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3FC219D5-36C6-4D29-9147-F31D579B2979}">
      <dgm:prSet phldrT="[Text]"/>
      <dgm:spPr/>
      <dgm:t>
        <a:bodyPr/>
        <a:lstStyle/>
        <a:p>
          <a:r>
            <a:rPr lang="de-DE" dirty="0"/>
            <a:t>Datensatzart</a:t>
          </a:r>
        </a:p>
      </dgm:t>
    </dgm:pt>
    <dgm:pt modelId="{C4A017E9-E9AD-4224-B7FC-F97FE35DEA1A}" type="parTrans" cxnId="{F11F0867-59EB-4712-9DB0-A58CA5630E75}">
      <dgm:prSet/>
      <dgm:spPr/>
      <dgm:t>
        <a:bodyPr/>
        <a:lstStyle/>
        <a:p>
          <a:endParaRPr lang="de-DE"/>
        </a:p>
      </dgm:t>
    </dgm:pt>
    <dgm:pt modelId="{D1537584-1495-4907-87E3-FEA9A220DA1C}" type="sibTrans" cxnId="{F11F0867-59EB-4712-9DB0-A58CA5630E75}">
      <dgm:prSet/>
      <dgm:spPr/>
      <dgm:t>
        <a:bodyPr/>
        <a:lstStyle/>
        <a:p>
          <a:endParaRPr lang="de-DE"/>
        </a:p>
      </dgm:t>
    </dgm:pt>
    <dgm:pt modelId="{D06018F6-42D5-4F3B-A02C-840A6F1EAC96}">
      <dgm:prSet phldrT="[Text]"/>
      <dgm:spPr/>
      <dgm:t>
        <a:bodyPr/>
        <a:lstStyle/>
        <a:p>
          <a:r>
            <a:rPr lang="de-DE" dirty="0"/>
            <a:t>Tabellarisch</a:t>
          </a:r>
        </a:p>
      </dgm:t>
    </dgm:pt>
    <dgm:pt modelId="{81AA950F-825D-4139-BEA7-B9F266072C04}" type="parTrans" cxnId="{B759E33D-CEAE-4828-948C-7FC8E33FD382}">
      <dgm:prSet/>
      <dgm:spPr/>
      <dgm:t>
        <a:bodyPr/>
        <a:lstStyle/>
        <a:p>
          <a:endParaRPr lang="de-DE"/>
        </a:p>
      </dgm:t>
    </dgm:pt>
    <dgm:pt modelId="{E7AF2BFF-7D3F-42D4-8AEE-EEFB6E163F10}" type="sibTrans" cxnId="{B759E33D-CEAE-4828-948C-7FC8E33FD382}">
      <dgm:prSet/>
      <dgm:spPr/>
      <dgm:t>
        <a:bodyPr/>
        <a:lstStyle/>
        <a:p>
          <a:endParaRPr lang="de-DE"/>
        </a:p>
      </dgm:t>
    </dgm:pt>
    <dgm:pt modelId="{9E8D9C5B-409B-49FB-88A6-1E96D8F2B9D7}">
      <dgm:prSet phldrT="[Text]"/>
      <dgm:spPr/>
      <dgm:t>
        <a:bodyPr/>
        <a:lstStyle/>
        <a:p>
          <a:r>
            <a:rPr lang="de-DE" dirty="0"/>
            <a:t>Nicht konkret</a:t>
          </a:r>
        </a:p>
      </dgm:t>
    </dgm:pt>
    <dgm:pt modelId="{91922C7A-7DDC-452B-8CA6-2A63EB80B4F9}" type="parTrans" cxnId="{96D886E6-8890-4052-8941-8A9AC9E144F1}">
      <dgm:prSet/>
      <dgm:spPr/>
      <dgm:t>
        <a:bodyPr/>
        <a:lstStyle/>
        <a:p>
          <a:endParaRPr lang="de-DE"/>
        </a:p>
      </dgm:t>
    </dgm:pt>
    <dgm:pt modelId="{96C3D2C6-0682-4173-831A-C36E1A14E53A}" type="sibTrans" cxnId="{96D886E6-8890-4052-8941-8A9AC9E144F1}">
      <dgm:prSet/>
      <dgm:spPr/>
      <dgm:t>
        <a:bodyPr/>
        <a:lstStyle/>
        <a:p>
          <a:endParaRPr lang="de-DE"/>
        </a:p>
      </dgm:t>
    </dgm:pt>
    <dgm:pt modelId="{934BA7DA-09DE-4BEB-9A23-5A98B0836BB0}">
      <dgm:prSet phldrT="[Text]"/>
      <dgm:spPr/>
      <dgm:t>
        <a:bodyPr/>
        <a:lstStyle/>
        <a:p>
          <a:r>
            <a:rPr lang="de-DE" dirty="0"/>
            <a:t>Methoden</a:t>
          </a:r>
        </a:p>
      </dgm:t>
    </dgm:pt>
    <dgm:pt modelId="{91237A01-09DC-449C-B7CE-6DA4927A997F}" type="parTrans" cxnId="{2B9ADBBB-2848-45A0-9947-F68E36944440}">
      <dgm:prSet/>
      <dgm:spPr/>
      <dgm:t>
        <a:bodyPr/>
        <a:lstStyle/>
        <a:p>
          <a:endParaRPr lang="de-DE"/>
        </a:p>
      </dgm:t>
    </dgm:pt>
    <dgm:pt modelId="{3C6B61C7-BFF4-4198-8801-4164D6F447B6}" type="sibTrans" cxnId="{2B9ADBBB-2848-45A0-9947-F68E36944440}">
      <dgm:prSet/>
      <dgm:spPr/>
      <dgm:t>
        <a:bodyPr/>
        <a:lstStyle/>
        <a:p>
          <a:endParaRPr lang="de-DE"/>
        </a:p>
      </dgm:t>
    </dgm:pt>
    <dgm:pt modelId="{F33186A5-E036-4DC6-805E-49EBBE4588D1}">
      <dgm:prSet phldrT="[Text]"/>
      <dgm:spPr/>
      <dgm:t>
        <a:bodyPr/>
        <a:lstStyle/>
        <a:p>
          <a:r>
            <a:rPr lang="de-DE" dirty="0"/>
            <a:t>Berechnungen</a:t>
          </a:r>
        </a:p>
      </dgm:t>
    </dgm:pt>
    <dgm:pt modelId="{FAD6D367-C790-45D4-ACDE-0A2CF8748F7C}" type="parTrans" cxnId="{FE28A1F6-85E6-4229-8EFD-8F83105A8E9C}">
      <dgm:prSet/>
      <dgm:spPr/>
      <dgm:t>
        <a:bodyPr/>
        <a:lstStyle/>
        <a:p>
          <a:endParaRPr lang="de-DE"/>
        </a:p>
      </dgm:t>
    </dgm:pt>
    <dgm:pt modelId="{A3B38D20-4439-4020-83EC-982CDF8693AF}" type="sibTrans" cxnId="{FE28A1F6-85E6-4229-8EFD-8F83105A8E9C}">
      <dgm:prSet/>
      <dgm:spPr/>
      <dgm:t>
        <a:bodyPr/>
        <a:lstStyle/>
        <a:p>
          <a:endParaRPr lang="de-DE"/>
        </a:p>
      </dgm:t>
    </dgm:pt>
    <dgm:pt modelId="{4CDDD3C5-0301-42AF-8D8E-B13C821A28CB}">
      <dgm:prSet phldrT="[Text]"/>
      <dgm:spPr/>
      <dgm:t>
        <a:bodyPr/>
        <a:lstStyle/>
        <a:p>
          <a:r>
            <a:rPr lang="de-DE" dirty="0"/>
            <a:t>(Pseudo-)Code</a:t>
          </a:r>
        </a:p>
      </dgm:t>
    </dgm:pt>
    <dgm:pt modelId="{1B577DCF-0C79-4B1B-BFB8-13D6E9745B17}" type="parTrans" cxnId="{710E43E9-EC43-4257-A396-5720998FEF7B}">
      <dgm:prSet/>
      <dgm:spPr/>
      <dgm:t>
        <a:bodyPr/>
        <a:lstStyle/>
        <a:p>
          <a:endParaRPr lang="de-DE"/>
        </a:p>
      </dgm:t>
    </dgm:pt>
    <dgm:pt modelId="{751C62BE-673D-49DA-9430-B76AB1C52355}" type="sibTrans" cxnId="{710E43E9-EC43-4257-A396-5720998FEF7B}">
      <dgm:prSet/>
      <dgm:spPr/>
      <dgm:t>
        <a:bodyPr/>
        <a:lstStyle/>
        <a:p>
          <a:endParaRPr lang="de-DE"/>
        </a:p>
      </dgm:t>
    </dgm:pt>
    <dgm:pt modelId="{A6A9F76A-71E4-4A15-9E87-7F75D75B93AA}">
      <dgm:prSet phldrT="[Text]"/>
      <dgm:spPr/>
      <dgm:t>
        <a:bodyPr/>
        <a:lstStyle/>
        <a:p>
          <a:r>
            <a:rPr lang="de-DE" dirty="0"/>
            <a:t>Ansätze</a:t>
          </a:r>
        </a:p>
      </dgm:t>
    </dgm:pt>
    <dgm:pt modelId="{80524295-3BF2-46CB-BC6A-630F4F063FF7}" type="parTrans" cxnId="{BB0D304A-6FC1-469E-A6E0-F4D9699221DE}">
      <dgm:prSet/>
      <dgm:spPr/>
      <dgm:t>
        <a:bodyPr/>
        <a:lstStyle/>
        <a:p>
          <a:endParaRPr lang="de-DE"/>
        </a:p>
      </dgm:t>
    </dgm:pt>
    <dgm:pt modelId="{B08AC38F-4895-4DDD-AD85-472ACAEEA76D}" type="sibTrans" cxnId="{BB0D304A-6FC1-469E-A6E0-F4D9699221DE}">
      <dgm:prSet/>
      <dgm:spPr/>
      <dgm:t>
        <a:bodyPr/>
        <a:lstStyle/>
        <a:p>
          <a:endParaRPr lang="de-DE"/>
        </a:p>
      </dgm:t>
    </dgm:pt>
    <dgm:pt modelId="{1B9389F6-23AE-49A8-B257-9AC2493BA7DA}">
      <dgm:prSet phldrT="[Text]"/>
      <dgm:spPr/>
      <dgm:t>
        <a:bodyPr/>
        <a:lstStyle/>
        <a:p>
          <a:r>
            <a:rPr lang="de-DE" dirty="0"/>
            <a:t>Forschungsfrage</a:t>
          </a:r>
        </a:p>
      </dgm:t>
    </dgm:pt>
    <dgm:pt modelId="{E0AB5000-E03C-41A0-89FB-10BDB997AAF2}" type="parTrans" cxnId="{04A865BE-A27C-4073-9648-F9ADAAAAB0FF}">
      <dgm:prSet/>
      <dgm:spPr/>
      <dgm:t>
        <a:bodyPr/>
        <a:lstStyle/>
        <a:p>
          <a:endParaRPr lang="de-DE"/>
        </a:p>
      </dgm:t>
    </dgm:pt>
    <dgm:pt modelId="{8FFC00F5-667D-441B-AC0A-2B01AA29FDB8}" type="sibTrans" cxnId="{04A865BE-A27C-4073-9648-F9ADAAAAB0FF}">
      <dgm:prSet/>
      <dgm:spPr/>
      <dgm:t>
        <a:bodyPr/>
        <a:lstStyle/>
        <a:p>
          <a:endParaRPr lang="de-DE"/>
        </a:p>
      </dgm:t>
    </dgm:pt>
    <dgm:pt modelId="{1A5EC2BB-6C58-4428-8283-E9E718E8028C}">
      <dgm:prSet phldrT="[Text]" custT="1"/>
      <dgm:spPr/>
      <dgm:t>
        <a:bodyPr/>
        <a:lstStyle/>
        <a:p>
          <a:r>
            <a:rPr kumimoji="0" lang="de-DE" sz="1600" b="0" i="0" u="none" strike="noStrike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„Ermittlung von Verzerrungen und potentiellen Diskriminierungen in tabellarischen </a:t>
          </a:r>
          <a:r>
            <a:rPr kumimoji="0" lang="de-DE" sz="1600" b="0" i="0" u="none" strike="noStrike" cap="none" spc="0" normalizeH="0" baseline="0" noProof="0" dirty="0" err="1">
              <a:ln/>
              <a:effectLst/>
              <a:uLnTx/>
              <a:uFillTx/>
              <a:latin typeface="Arial"/>
              <a:ea typeface="+mn-ea"/>
              <a:cs typeface="+mn-cs"/>
            </a:rPr>
            <a:t>Datensaätzen</a:t>
          </a:r>
          <a:r>
            <a:rPr kumimoji="0" lang="de-DE" sz="1600" b="0" i="0" u="none" strike="noStrike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 durch Verzerrungsübertragung auf ein </a:t>
          </a:r>
          <a:r>
            <a:rPr kumimoji="0" lang="de-DE" sz="1600" b="0" i="0" u="none" strike="noStrike" cap="none" spc="0" normalizeH="0" baseline="0" noProof="0" dirty="0" err="1">
              <a:ln/>
              <a:effectLst/>
              <a:uLnTx/>
              <a:uFillTx/>
              <a:latin typeface="Arial"/>
              <a:ea typeface="+mn-ea"/>
              <a:cs typeface="+mn-cs"/>
            </a:rPr>
            <a:t>Machine</a:t>
          </a:r>
          <a:r>
            <a:rPr kumimoji="0" lang="de-DE" sz="1600" b="0" i="0" u="none" strike="noStrike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 Learning Modell“</a:t>
          </a:r>
          <a:endParaRPr lang="de-DE" sz="1600" dirty="0"/>
        </a:p>
      </dgm:t>
    </dgm:pt>
    <dgm:pt modelId="{44B68EC2-3DB1-46C1-84DC-5979F9FD2CFC}" type="parTrans" cxnId="{25C7D213-13E7-4973-82EA-CDB59ED2E7F9}">
      <dgm:prSet/>
      <dgm:spPr/>
      <dgm:t>
        <a:bodyPr/>
        <a:lstStyle/>
        <a:p>
          <a:endParaRPr lang="de-DE"/>
        </a:p>
      </dgm:t>
    </dgm:pt>
    <dgm:pt modelId="{C5E799A0-F29A-4A54-8807-CBEEE28BC358}" type="sibTrans" cxnId="{25C7D213-13E7-4973-82EA-CDB59ED2E7F9}">
      <dgm:prSet/>
      <dgm:spPr/>
      <dgm:t>
        <a:bodyPr/>
        <a:lstStyle/>
        <a:p>
          <a:endParaRPr lang="de-DE"/>
        </a:p>
      </dgm:t>
    </dgm:pt>
    <dgm:pt modelId="{4159C49C-D974-4E2A-AB5D-D838049258A5}">
      <dgm:prSet phldrT="[Text]"/>
      <dgm:spPr/>
      <dgm:t>
        <a:bodyPr/>
        <a:lstStyle/>
        <a:p>
          <a:r>
            <a:rPr lang="de-DE" dirty="0" err="1"/>
            <a:t>Biasumgang</a:t>
          </a:r>
          <a:endParaRPr lang="de-DE" dirty="0"/>
        </a:p>
      </dgm:t>
    </dgm:pt>
    <dgm:pt modelId="{37A535E4-6779-48D8-94EB-A34D616F7DC3}" type="parTrans" cxnId="{C117C769-67D8-4AAE-B940-FAD196882681}">
      <dgm:prSet/>
      <dgm:spPr/>
      <dgm:t>
        <a:bodyPr/>
        <a:lstStyle/>
        <a:p>
          <a:endParaRPr lang="de-DE"/>
        </a:p>
      </dgm:t>
    </dgm:pt>
    <dgm:pt modelId="{0C240677-E6F2-4473-A9A2-BE93F002E112}" type="sibTrans" cxnId="{C117C769-67D8-4AAE-B940-FAD196882681}">
      <dgm:prSet/>
      <dgm:spPr/>
      <dgm:t>
        <a:bodyPr/>
        <a:lstStyle/>
        <a:p>
          <a:endParaRPr lang="de-DE"/>
        </a:p>
      </dgm:t>
    </dgm:pt>
    <dgm:pt modelId="{82952D24-6991-4B0D-8A81-C3B35BA74A4A}">
      <dgm:prSet phldrT="[Text]"/>
      <dgm:spPr/>
      <dgm:t>
        <a:bodyPr/>
        <a:lstStyle/>
        <a:p>
          <a:r>
            <a:rPr lang="de-DE" dirty="0"/>
            <a:t>Eliminierung</a:t>
          </a:r>
        </a:p>
      </dgm:t>
    </dgm:pt>
    <dgm:pt modelId="{80B68F74-6E88-46B1-A878-5461A8EA4AB1}" type="parTrans" cxnId="{31200810-D5A9-42BA-9E9E-D8FC278DE77C}">
      <dgm:prSet/>
      <dgm:spPr/>
      <dgm:t>
        <a:bodyPr/>
        <a:lstStyle/>
        <a:p>
          <a:endParaRPr lang="de-DE"/>
        </a:p>
      </dgm:t>
    </dgm:pt>
    <dgm:pt modelId="{139848D7-65CF-406A-9343-ABC065DA7944}" type="sibTrans" cxnId="{31200810-D5A9-42BA-9E9E-D8FC278DE77C}">
      <dgm:prSet/>
      <dgm:spPr/>
      <dgm:t>
        <a:bodyPr/>
        <a:lstStyle/>
        <a:p>
          <a:endParaRPr lang="de-DE"/>
        </a:p>
      </dgm:t>
    </dgm:pt>
    <dgm:pt modelId="{E1F9CA9A-B875-40F0-A49B-A9DDAC27AB92}">
      <dgm:prSet phldrT="[Text]"/>
      <dgm:spPr/>
      <dgm:t>
        <a:bodyPr/>
        <a:lstStyle/>
        <a:p>
          <a:r>
            <a:rPr lang="de-DE" dirty="0"/>
            <a:t>Minderung</a:t>
          </a:r>
        </a:p>
      </dgm:t>
    </dgm:pt>
    <dgm:pt modelId="{6E065C5D-1140-46FB-8204-45B8120C46D2}" type="parTrans" cxnId="{C640B556-9B58-4D7D-A50A-BC917B21A68E}">
      <dgm:prSet/>
      <dgm:spPr/>
      <dgm:t>
        <a:bodyPr/>
        <a:lstStyle/>
        <a:p>
          <a:endParaRPr lang="de-DE"/>
        </a:p>
      </dgm:t>
    </dgm:pt>
    <dgm:pt modelId="{2E290B67-3B89-4866-83C7-367C1802019D}" type="sibTrans" cxnId="{C640B556-9B58-4D7D-A50A-BC917B21A68E}">
      <dgm:prSet/>
      <dgm:spPr/>
      <dgm:t>
        <a:bodyPr/>
        <a:lstStyle/>
        <a:p>
          <a:endParaRPr lang="de-DE"/>
        </a:p>
      </dgm:t>
    </dgm:pt>
    <dgm:pt modelId="{4A8A3B1F-FB3D-4DAF-96F1-8A3B15695F7C}">
      <dgm:prSet phldrT="[Text]"/>
      <dgm:spPr/>
      <dgm:t>
        <a:bodyPr/>
        <a:lstStyle/>
        <a:p>
          <a:r>
            <a:rPr lang="de-DE" dirty="0"/>
            <a:t>Bestimmung</a:t>
          </a:r>
        </a:p>
      </dgm:t>
    </dgm:pt>
    <dgm:pt modelId="{F9CBBD50-234A-4F80-A915-89B8B467CC16}" type="parTrans" cxnId="{00115AFE-38F5-4DE1-BCFC-64276AC4B446}">
      <dgm:prSet/>
      <dgm:spPr/>
      <dgm:t>
        <a:bodyPr/>
        <a:lstStyle/>
        <a:p>
          <a:endParaRPr lang="de-DE"/>
        </a:p>
      </dgm:t>
    </dgm:pt>
    <dgm:pt modelId="{56122E87-779D-421A-9739-3E517DA63629}" type="sibTrans" cxnId="{00115AFE-38F5-4DE1-BCFC-64276AC4B446}">
      <dgm:prSet/>
      <dgm:spPr/>
      <dgm:t>
        <a:bodyPr/>
        <a:lstStyle/>
        <a:p>
          <a:endParaRPr lang="de-DE"/>
        </a:p>
      </dgm:t>
    </dgm:pt>
    <dgm:pt modelId="{571D769B-41DB-4112-A21C-546E6F52B178}">
      <dgm:prSet phldrT="[Text]"/>
      <dgm:spPr/>
      <dgm:t>
        <a:bodyPr/>
        <a:lstStyle/>
        <a:p>
          <a:r>
            <a:rPr lang="de-DE" dirty="0"/>
            <a:t>Findung</a:t>
          </a:r>
        </a:p>
      </dgm:t>
    </dgm:pt>
    <dgm:pt modelId="{F195137E-AFAB-41D1-8FEF-0F6B22C14C3E}" type="parTrans" cxnId="{81C4BDC8-D2D6-46D8-BD49-9D4016ADDD95}">
      <dgm:prSet/>
      <dgm:spPr/>
      <dgm:t>
        <a:bodyPr/>
        <a:lstStyle/>
        <a:p>
          <a:endParaRPr lang="de-DE"/>
        </a:p>
      </dgm:t>
    </dgm:pt>
    <dgm:pt modelId="{88EB697D-DE0F-472D-B373-79CF2FBFEC43}" type="sibTrans" cxnId="{81C4BDC8-D2D6-46D8-BD49-9D4016ADDD95}">
      <dgm:prSet/>
      <dgm:spPr/>
      <dgm:t>
        <a:bodyPr/>
        <a:lstStyle/>
        <a:p>
          <a:endParaRPr lang="de-DE"/>
        </a:p>
      </dgm:t>
    </dgm:pt>
    <dgm:pt modelId="{5436245F-BE67-4F65-915C-8F483857E933}" type="pres">
      <dgm:prSet presAssocID="{87A98656-67AE-442D-9A5C-074A48062257}" presName="linear" presStyleCnt="0">
        <dgm:presLayoutVars>
          <dgm:animLvl val="lvl"/>
          <dgm:resizeHandles val="exact"/>
        </dgm:presLayoutVars>
      </dgm:prSet>
      <dgm:spPr/>
    </dgm:pt>
    <dgm:pt modelId="{8F244945-30F2-442E-99B5-0E6BFD9112D6}" type="pres">
      <dgm:prSet presAssocID="{3FC219D5-36C6-4D29-9147-F31D579B2979}" presName="parentText" presStyleLbl="node1" presStyleIdx="0" presStyleCnt="4" custLinFactNeighborY="2489">
        <dgm:presLayoutVars>
          <dgm:chMax val="0"/>
          <dgm:bulletEnabled val="1"/>
        </dgm:presLayoutVars>
      </dgm:prSet>
      <dgm:spPr/>
    </dgm:pt>
    <dgm:pt modelId="{A03A1B87-6FD7-4E7F-A923-9D1211FF7B21}" type="pres">
      <dgm:prSet presAssocID="{3FC219D5-36C6-4D29-9147-F31D579B2979}" presName="childText" presStyleLbl="revTx" presStyleIdx="0" presStyleCnt="4" custLinFactNeighborY="9267">
        <dgm:presLayoutVars>
          <dgm:bulletEnabled val="1"/>
        </dgm:presLayoutVars>
      </dgm:prSet>
      <dgm:spPr/>
    </dgm:pt>
    <dgm:pt modelId="{62DDB0FC-6E1B-4D97-87A2-88E062C2D652}" type="pres">
      <dgm:prSet presAssocID="{4159C49C-D974-4E2A-AB5D-D838049258A5}" presName="parentText" presStyleLbl="node1" presStyleIdx="1" presStyleCnt="4" custLinFactNeighborY="804">
        <dgm:presLayoutVars>
          <dgm:chMax val="0"/>
          <dgm:bulletEnabled val="1"/>
        </dgm:presLayoutVars>
      </dgm:prSet>
      <dgm:spPr/>
    </dgm:pt>
    <dgm:pt modelId="{1E4D186B-628A-4E01-A210-578940BA839A}" type="pres">
      <dgm:prSet presAssocID="{4159C49C-D974-4E2A-AB5D-D838049258A5}" presName="childText" presStyleLbl="revTx" presStyleIdx="1" presStyleCnt="4">
        <dgm:presLayoutVars>
          <dgm:bulletEnabled val="1"/>
        </dgm:presLayoutVars>
      </dgm:prSet>
      <dgm:spPr/>
    </dgm:pt>
    <dgm:pt modelId="{CB0C1EB8-E656-471F-93BB-D99A38F9A6E6}" type="pres">
      <dgm:prSet presAssocID="{934BA7DA-09DE-4BEB-9A23-5A98B0836BB0}" presName="parentText" presStyleLbl="node1" presStyleIdx="2" presStyleCnt="4" custLinFactNeighborY="-4640">
        <dgm:presLayoutVars>
          <dgm:chMax val="0"/>
          <dgm:bulletEnabled val="1"/>
        </dgm:presLayoutVars>
      </dgm:prSet>
      <dgm:spPr/>
    </dgm:pt>
    <dgm:pt modelId="{A39E1E06-812B-4F63-B86D-892075F7A0E6}" type="pres">
      <dgm:prSet presAssocID="{934BA7DA-09DE-4BEB-9A23-5A98B0836BB0}" presName="childText" presStyleLbl="revTx" presStyleIdx="2" presStyleCnt="4" custLinFactNeighborY="-11053">
        <dgm:presLayoutVars>
          <dgm:bulletEnabled val="1"/>
        </dgm:presLayoutVars>
      </dgm:prSet>
      <dgm:spPr/>
    </dgm:pt>
    <dgm:pt modelId="{17C17339-F648-4484-8B8B-DD6DE4797979}" type="pres">
      <dgm:prSet presAssocID="{1B9389F6-23AE-49A8-B257-9AC2493BA7DA}" presName="parentText" presStyleLbl="node1" presStyleIdx="3" presStyleCnt="4" custLinFactNeighborY="-10250">
        <dgm:presLayoutVars>
          <dgm:chMax val="0"/>
          <dgm:bulletEnabled val="1"/>
        </dgm:presLayoutVars>
      </dgm:prSet>
      <dgm:spPr/>
    </dgm:pt>
    <dgm:pt modelId="{59718E81-0315-4E70-A8A3-5506A202C03A}" type="pres">
      <dgm:prSet presAssocID="{1B9389F6-23AE-49A8-B257-9AC2493BA7DA}" presName="childText" presStyleLbl="revTx" presStyleIdx="3" presStyleCnt="4" custScaleY="77384" custLinFactNeighborY="-6519">
        <dgm:presLayoutVars>
          <dgm:bulletEnabled val="1"/>
        </dgm:presLayoutVars>
      </dgm:prSet>
      <dgm:spPr/>
    </dgm:pt>
  </dgm:ptLst>
  <dgm:cxnLst>
    <dgm:cxn modelId="{D61B9205-7120-40F2-A4D9-D371471921FC}" type="presOf" srcId="{E1F9CA9A-B875-40F0-A49B-A9DDAC27AB92}" destId="{1E4D186B-628A-4E01-A210-578940BA839A}" srcOrd="0" destOrd="1" presId="urn:microsoft.com/office/officeart/2005/8/layout/vList2"/>
    <dgm:cxn modelId="{A2C09709-79D0-43BF-A9B8-E24C1E7E9E4E}" type="presOf" srcId="{9E8D9C5B-409B-49FB-88A6-1E96D8F2B9D7}" destId="{A03A1B87-6FD7-4E7F-A923-9D1211FF7B21}" srcOrd="0" destOrd="1" presId="urn:microsoft.com/office/officeart/2005/8/layout/vList2"/>
    <dgm:cxn modelId="{31200810-D5A9-42BA-9E9E-D8FC278DE77C}" srcId="{4159C49C-D974-4E2A-AB5D-D838049258A5}" destId="{82952D24-6991-4B0D-8A81-C3B35BA74A4A}" srcOrd="0" destOrd="0" parTransId="{80B68F74-6E88-46B1-A878-5461A8EA4AB1}" sibTransId="{139848D7-65CF-406A-9343-ABC065DA7944}"/>
    <dgm:cxn modelId="{DA3C9313-2353-4BFF-81C9-B00492C960D6}" type="presOf" srcId="{82952D24-6991-4B0D-8A81-C3B35BA74A4A}" destId="{1E4D186B-628A-4E01-A210-578940BA839A}" srcOrd="0" destOrd="0" presId="urn:microsoft.com/office/officeart/2005/8/layout/vList2"/>
    <dgm:cxn modelId="{25C7D213-13E7-4973-82EA-CDB59ED2E7F9}" srcId="{1B9389F6-23AE-49A8-B257-9AC2493BA7DA}" destId="{1A5EC2BB-6C58-4428-8283-E9E718E8028C}" srcOrd="0" destOrd="0" parTransId="{44B68EC2-3DB1-46C1-84DC-5979F9FD2CFC}" sibTransId="{C5E799A0-F29A-4A54-8807-CBEEE28BC358}"/>
    <dgm:cxn modelId="{AEBB1C1A-39FF-4467-9E18-51D0D2D11647}" type="presOf" srcId="{F33186A5-E036-4DC6-805E-49EBBE4588D1}" destId="{A39E1E06-812B-4F63-B86D-892075F7A0E6}" srcOrd="0" destOrd="0" presId="urn:microsoft.com/office/officeart/2005/8/layout/vList2"/>
    <dgm:cxn modelId="{FF06903A-EA07-4253-8985-F783725DEAF3}" type="presOf" srcId="{1B9389F6-23AE-49A8-B257-9AC2493BA7DA}" destId="{17C17339-F648-4484-8B8B-DD6DE4797979}" srcOrd="0" destOrd="0" presId="urn:microsoft.com/office/officeart/2005/8/layout/vList2"/>
    <dgm:cxn modelId="{B759E33D-CEAE-4828-948C-7FC8E33FD382}" srcId="{3FC219D5-36C6-4D29-9147-F31D579B2979}" destId="{D06018F6-42D5-4F3B-A02C-840A6F1EAC96}" srcOrd="0" destOrd="0" parTransId="{81AA950F-825D-4139-BEA7-B9F266072C04}" sibTransId="{E7AF2BFF-7D3F-42D4-8AEE-EEFB6E163F10}"/>
    <dgm:cxn modelId="{AC25D93F-6BAF-4E41-905B-28390B495560}" type="presOf" srcId="{4159C49C-D974-4E2A-AB5D-D838049258A5}" destId="{62DDB0FC-6E1B-4D97-87A2-88E062C2D652}" srcOrd="0" destOrd="0" presId="urn:microsoft.com/office/officeart/2005/8/layout/vList2"/>
    <dgm:cxn modelId="{71C7885C-64E1-4285-BB4E-EC6CC1F4E78C}" type="presOf" srcId="{3FC219D5-36C6-4D29-9147-F31D579B2979}" destId="{8F244945-30F2-442E-99B5-0E6BFD9112D6}" srcOrd="0" destOrd="0" presId="urn:microsoft.com/office/officeart/2005/8/layout/vList2"/>
    <dgm:cxn modelId="{43076563-26E0-43A8-B75A-C13665AB035D}" type="presOf" srcId="{1A5EC2BB-6C58-4428-8283-E9E718E8028C}" destId="{59718E81-0315-4E70-A8A3-5506A202C03A}" srcOrd="0" destOrd="0" presId="urn:microsoft.com/office/officeart/2005/8/layout/vList2"/>
    <dgm:cxn modelId="{565BBA64-5F46-4899-81D2-C334A80C3867}" type="presOf" srcId="{571D769B-41DB-4112-A21C-546E6F52B178}" destId="{1E4D186B-628A-4E01-A210-578940BA839A}" srcOrd="0" destOrd="3" presId="urn:microsoft.com/office/officeart/2005/8/layout/vList2"/>
    <dgm:cxn modelId="{F11F0867-59EB-4712-9DB0-A58CA5630E75}" srcId="{87A98656-67AE-442D-9A5C-074A48062257}" destId="{3FC219D5-36C6-4D29-9147-F31D579B2979}" srcOrd="0" destOrd="0" parTransId="{C4A017E9-E9AD-4224-B7FC-F97FE35DEA1A}" sibTransId="{D1537584-1495-4907-87E3-FEA9A220DA1C}"/>
    <dgm:cxn modelId="{90DF2747-24B5-472B-9AED-EA9CCB5B942C}" type="presOf" srcId="{4A8A3B1F-FB3D-4DAF-96F1-8A3B15695F7C}" destId="{1E4D186B-628A-4E01-A210-578940BA839A}" srcOrd="0" destOrd="2" presId="urn:microsoft.com/office/officeart/2005/8/layout/vList2"/>
    <dgm:cxn modelId="{7EF27468-EF73-4D66-A714-286E3A9FD047}" type="presOf" srcId="{4CDDD3C5-0301-42AF-8D8E-B13C821A28CB}" destId="{A39E1E06-812B-4F63-B86D-892075F7A0E6}" srcOrd="0" destOrd="1" presId="urn:microsoft.com/office/officeart/2005/8/layout/vList2"/>
    <dgm:cxn modelId="{C117C769-67D8-4AAE-B940-FAD196882681}" srcId="{87A98656-67AE-442D-9A5C-074A48062257}" destId="{4159C49C-D974-4E2A-AB5D-D838049258A5}" srcOrd="1" destOrd="0" parTransId="{37A535E4-6779-48D8-94EB-A34D616F7DC3}" sibTransId="{0C240677-E6F2-4473-A9A2-BE93F002E112}"/>
    <dgm:cxn modelId="{BB0D304A-6FC1-469E-A6E0-F4D9699221DE}" srcId="{934BA7DA-09DE-4BEB-9A23-5A98B0836BB0}" destId="{A6A9F76A-71E4-4A15-9E87-7F75D75B93AA}" srcOrd="2" destOrd="0" parTransId="{80524295-3BF2-46CB-BC6A-630F4F063FF7}" sibTransId="{B08AC38F-4895-4DDD-AD85-472ACAEEA76D}"/>
    <dgm:cxn modelId="{2413E251-24A6-487D-8C05-758C4C4FF110}" type="presOf" srcId="{A6A9F76A-71E4-4A15-9E87-7F75D75B93AA}" destId="{A39E1E06-812B-4F63-B86D-892075F7A0E6}" srcOrd="0" destOrd="2" presId="urn:microsoft.com/office/officeart/2005/8/layout/vList2"/>
    <dgm:cxn modelId="{C640B556-9B58-4D7D-A50A-BC917B21A68E}" srcId="{4159C49C-D974-4E2A-AB5D-D838049258A5}" destId="{E1F9CA9A-B875-40F0-A49B-A9DDAC27AB92}" srcOrd="1" destOrd="0" parTransId="{6E065C5D-1140-46FB-8204-45B8120C46D2}" sibTransId="{2E290B67-3B89-4866-83C7-367C1802019D}"/>
    <dgm:cxn modelId="{38C07289-477B-446C-885F-0ECE724D8AC3}" type="presOf" srcId="{87A98656-67AE-442D-9A5C-074A48062257}" destId="{5436245F-BE67-4F65-915C-8F483857E933}" srcOrd="0" destOrd="0" presId="urn:microsoft.com/office/officeart/2005/8/layout/vList2"/>
    <dgm:cxn modelId="{EE2F0896-FD22-4ED9-BC78-AE506A89B433}" type="presOf" srcId="{934BA7DA-09DE-4BEB-9A23-5A98B0836BB0}" destId="{CB0C1EB8-E656-471F-93BB-D99A38F9A6E6}" srcOrd="0" destOrd="0" presId="urn:microsoft.com/office/officeart/2005/8/layout/vList2"/>
    <dgm:cxn modelId="{2B9ADBBB-2848-45A0-9947-F68E36944440}" srcId="{87A98656-67AE-442D-9A5C-074A48062257}" destId="{934BA7DA-09DE-4BEB-9A23-5A98B0836BB0}" srcOrd="2" destOrd="0" parTransId="{91237A01-09DC-449C-B7CE-6DA4927A997F}" sibTransId="{3C6B61C7-BFF4-4198-8801-4164D6F447B6}"/>
    <dgm:cxn modelId="{04A865BE-A27C-4073-9648-F9ADAAAAB0FF}" srcId="{87A98656-67AE-442D-9A5C-074A48062257}" destId="{1B9389F6-23AE-49A8-B257-9AC2493BA7DA}" srcOrd="3" destOrd="0" parTransId="{E0AB5000-E03C-41A0-89FB-10BDB997AAF2}" sibTransId="{8FFC00F5-667D-441B-AC0A-2B01AA29FDB8}"/>
    <dgm:cxn modelId="{81C4BDC8-D2D6-46D8-BD49-9D4016ADDD95}" srcId="{4159C49C-D974-4E2A-AB5D-D838049258A5}" destId="{571D769B-41DB-4112-A21C-546E6F52B178}" srcOrd="3" destOrd="0" parTransId="{F195137E-AFAB-41D1-8FEF-0F6B22C14C3E}" sibTransId="{88EB697D-DE0F-472D-B373-79CF2FBFEC43}"/>
    <dgm:cxn modelId="{96D886E6-8890-4052-8941-8A9AC9E144F1}" srcId="{3FC219D5-36C6-4D29-9147-F31D579B2979}" destId="{9E8D9C5B-409B-49FB-88A6-1E96D8F2B9D7}" srcOrd="1" destOrd="0" parTransId="{91922C7A-7DDC-452B-8CA6-2A63EB80B4F9}" sibTransId="{96C3D2C6-0682-4173-831A-C36E1A14E53A}"/>
    <dgm:cxn modelId="{64B411E9-417C-46FF-8F62-1EF2B14DB5D1}" type="presOf" srcId="{D06018F6-42D5-4F3B-A02C-840A6F1EAC96}" destId="{A03A1B87-6FD7-4E7F-A923-9D1211FF7B21}" srcOrd="0" destOrd="0" presId="urn:microsoft.com/office/officeart/2005/8/layout/vList2"/>
    <dgm:cxn modelId="{710E43E9-EC43-4257-A396-5720998FEF7B}" srcId="{934BA7DA-09DE-4BEB-9A23-5A98B0836BB0}" destId="{4CDDD3C5-0301-42AF-8D8E-B13C821A28CB}" srcOrd="1" destOrd="0" parTransId="{1B577DCF-0C79-4B1B-BFB8-13D6E9745B17}" sibTransId="{751C62BE-673D-49DA-9430-B76AB1C52355}"/>
    <dgm:cxn modelId="{FE28A1F6-85E6-4229-8EFD-8F83105A8E9C}" srcId="{934BA7DA-09DE-4BEB-9A23-5A98B0836BB0}" destId="{F33186A5-E036-4DC6-805E-49EBBE4588D1}" srcOrd="0" destOrd="0" parTransId="{FAD6D367-C790-45D4-ACDE-0A2CF8748F7C}" sibTransId="{A3B38D20-4439-4020-83EC-982CDF8693AF}"/>
    <dgm:cxn modelId="{00115AFE-38F5-4DE1-BCFC-64276AC4B446}" srcId="{4159C49C-D974-4E2A-AB5D-D838049258A5}" destId="{4A8A3B1F-FB3D-4DAF-96F1-8A3B15695F7C}" srcOrd="2" destOrd="0" parTransId="{F9CBBD50-234A-4F80-A915-89B8B467CC16}" sibTransId="{56122E87-779D-421A-9739-3E517DA63629}"/>
    <dgm:cxn modelId="{4D381EF7-1496-4091-9714-CDDD9A44E2F7}" type="presParOf" srcId="{5436245F-BE67-4F65-915C-8F483857E933}" destId="{8F244945-30F2-442E-99B5-0E6BFD9112D6}" srcOrd="0" destOrd="0" presId="urn:microsoft.com/office/officeart/2005/8/layout/vList2"/>
    <dgm:cxn modelId="{8D94A108-A4F2-49C5-92F5-550049D490EF}" type="presParOf" srcId="{5436245F-BE67-4F65-915C-8F483857E933}" destId="{A03A1B87-6FD7-4E7F-A923-9D1211FF7B21}" srcOrd="1" destOrd="0" presId="urn:microsoft.com/office/officeart/2005/8/layout/vList2"/>
    <dgm:cxn modelId="{0392A2C6-E2BD-4A41-B571-23F2A4F53FEF}" type="presParOf" srcId="{5436245F-BE67-4F65-915C-8F483857E933}" destId="{62DDB0FC-6E1B-4D97-87A2-88E062C2D652}" srcOrd="2" destOrd="0" presId="urn:microsoft.com/office/officeart/2005/8/layout/vList2"/>
    <dgm:cxn modelId="{E9488BBA-D7F8-4C34-940C-3F17E8DDF189}" type="presParOf" srcId="{5436245F-BE67-4F65-915C-8F483857E933}" destId="{1E4D186B-628A-4E01-A210-578940BA839A}" srcOrd="3" destOrd="0" presId="urn:microsoft.com/office/officeart/2005/8/layout/vList2"/>
    <dgm:cxn modelId="{D55E008F-5C6D-463C-85B8-E2380704FAF3}" type="presParOf" srcId="{5436245F-BE67-4F65-915C-8F483857E933}" destId="{CB0C1EB8-E656-471F-93BB-D99A38F9A6E6}" srcOrd="4" destOrd="0" presId="urn:microsoft.com/office/officeart/2005/8/layout/vList2"/>
    <dgm:cxn modelId="{ED9FF760-B2B4-4E5A-9B35-C76AAB4EC67A}" type="presParOf" srcId="{5436245F-BE67-4F65-915C-8F483857E933}" destId="{A39E1E06-812B-4F63-B86D-892075F7A0E6}" srcOrd="5" destOrd="0" presId="urn:microsoft.com/office/officeart/2005/8/layout/vList2"/>
    <dgm:cxn modelId="{77BD2B34-1E76-45C2-9064-271B8480D17A}" type="presParOf" srcId="{5436245F-BE67-4F65-915C-8F483857E933}" destId="{17C17339-F648-4484-8B8B-DD6DE4797979}" srcOrd="6" destOrd="0" presId="urn:microsoft.com/office/officeart/2005/8/layout/vList2"/>
    <dgm:cxn modelId="{33587681-C403-4E26-83F4-4559F3899F59}" type="presParOf" srcId="{5436245F-BE67-4F65-915C-8F483857E933}" destId="{59718E81-0315-4E70-A8A3-5506A202C03A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8F7715-BDAF-4B43-87DF-7829718B7110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56A4452-B9C1-4BD8-86A4-FF5AE6D402E7}">
      <dgm:prSet phldrT="[Text]"/>
      <dgm:spPr/>
      <dgm:t>
        <a:bodyPr/>
        <a:lstStyle/>
        <a:p>
          <a:r>
            <a:rPr lang="de-DE" dirty="0"/>
            <a:t>+</a:t>
          </a:r>
        </a:p>
      </dgm:t>
    </dgm:pt>
    <dgm:pt modelId="{9F2D6AE8-247C-4A5E-996E-9D32827D1900}" type="parTrans" cxnId="{796BEB2A-2EF2-4227-BAD5-546D080F1625}">
      <dgm:prSet/>
      <dgm:spPr/>
      <dgm:t>
        <a:bodyPr/>
        <a:lstStyle/>
        <a:p>
          <a:endParaRPr lang="de-DE"/>
        </a:p>
      </dgm:t>
    </dgm:pt>
    <dgm:pt modelId="{A1382843-D288-4CBE-83D5-C288D393ECD8}" type="sibTrans" cxnId="{796BEB2A-2EF2-4227-BAD5-546D080F1625}">
      <dgm:prSet/>
      <dgm:spPr/>
      <dgm:t>
        <a:bodyPr/>
        <a:lstStyle/>
        <a:p>
          <a:endParaRPr lang="de-DE"/>
        </a:p>
      </dgm:t>
    </dgm:pt>
    <dgm:pt modelId="{1933BC3C-3374-4783-A23C-7B791EE67ED7}">
      <dgm:prSet phldrT="[Text]"/>
      <dgm:spPr/>
      <dgm:t>
        <a:bodyPr/>
        <a:lstStyle/>
        <a:p>
          <a:r>
            <a:rPr lang="de-DE" dirty="0"/>
            <a:t>Sehr akkurat</a:t>
          </a:r>
        </a:p>
      </dgm:t>
    </dgm:pt>
    <dgm:pt modelId="{7C4DDA24-6BA7-4ADF-A864-FEFC916D4A04}" type="parTrans" cxnId="{47038B28-CC35-4DC0-99FF-A151A5A9A56C}">
      <dgm:prSet/>
      <dgm:spPr/>
      <dgm:t>
        <a:bodyPr/>
        <a:lstStyle/>
        <a:p>
          <a:endParaRPr lang="de-DE"/>
        </a:p>
      </dgm:t>
    </dgm:pt>
    <dgm:pt modelId="{5A6412BB-36BA-40C5-897E-5EEA49006452}" type="sibTrans" cxnId="{47038B28-CC35-4DC0-99FF-A151A5A9A56C}">
      <dgm:prSet/>
      <dgm:spPr/>
      <dgm:t>
        <a:bodyPr/>
        <a:lstStyle/>
        <a:p>
          <a:endParaRPr lang="de-DE"/>
        </a:p>
      </dgm:t>
    </dgm:pt>
    <dgm:pt modelId="{B05A6846-80CA-40E1-B5D9-3AFF1AFB5546}">
      <dgm:prSet phldrT="[Text]"/>
      <dgm:spPr/>
      <dgm:t>
        <a:bodyPr/>
        <a:lstStyle/>
        <a:p>
          <a:r>
            <a:rPr lang="de-DE" dirty="0"/>
            <a:t>Kontextunabhängigkeit</a:t>
          </a:r>
        </a:p>
      </dgm:t>
    </dgm:pt>
    <dgm:pt modelId="{0E42B853-D692-4A6A-8B3F-76A8B5A73FC6}" type="parTrans" cxnId="{00262177-29BC-4115-A38D-9F3A03CC759B}">
      <dgm:prSet/>
      <dgm:spPr/>
      <dgm:t>
        <a:bodyPr/>
        <a:lstStyle/>
        <a:p>
          <a:endParaRPr lang="de-DE"/>
        </a:p>
      </dgm:t>
    </dgm:pt>
    <dgm:pt modelId="{ECB4157B-F03C-4452-9CC6-84C0A46C619D}" type="sibTrans" cxnId="{00262177-29BC-4115-A38D-9F3A03CC759B}">
      <dgm:prSet/>
      <dgm:spPr/>
      <dgm:t>
        <a:bodyPr/>
        <a:lstStyle/>
        <a:p>
          <a:endParaRPr lang="de-DE"/>
        </a:p>
      </dgm:t>
    </dgm:pt>
    <dgm:pt modelId="{31599D91-1052-4A01-8D57-F6D501814363}">
      <dgm:prSet phldrT="[Text]"/>
      <dgm:spPr/>
      <dgm:t>
        <a:bodyPr/>
        <a:lstStyle/>
        <a:p>
          <a:r>
            <a:rPr lang="de-DE" dirty="0"/>
            <a:t>-</a:t>
          </a:r>
        </a:p>
      </dgm:t>
    </dgm:pt>
    <dgm:pt modelId="{8A090071-32A4-4440-88D5-25BC21DD577C}" type="parTrans" cxnId="{53271173-B949-4A35-ABF0-29FB70390268}">
      <dgm:prSet/>
      <dgm:spPr/>
      <dgm:t>
        <a:bodyPr/>
        <a:lstStyle/>
        <a:p>
          <a:endParaRPr lang="de-DE"/>
        </a:p>
      </dgm:t>
    </dgm:pt>
    <dgm:pt modelId="{4F70F39E-D888-4AC5-B62D-A8A759C6BEBE}" type="sibTrans" cxnId="{53271173-B949-4A35-ABF0-29FB70390268}">
      <dgm:prSet/>
      <dgm:spPr/>
      <dgm:t>
        <a:bodyPr/>
        <a:lstStyle/>
        <a:p>
          <a:endParaRPr lang="de-DE"/>
        </a:p>
      </dgm:t>
    </dgm:pt>
    <dgm:pt modelId="{FCE4739F-E7FF-481F-AC1D-60C612D40ED9}">
      <dgm:prSet phldrT="[Text]"/>
      <dgm:spPr/>
      <dgm:t>
        <a:bodyPr/>
        <a:lstStyle/>
        <a:p>
          <a:r>
            <a:rPr lang="de-DE" dirty="0"/>
            <a:t>Sehr schlechte Laufzeit</a:t>
          </a:r>
        </a:p>
      </dgm:t>
    </dgm:pt>
    <dgm:pt modelId="{31442727-3D17-4ACE-A28C-C5EFFDD08344}" type="parTrans" cxnId="{E313C37E-80BE-4274-9F53-844382669DBF}">
      <dgm:prSet/>
      <dgm:spPr/>
      <dgm:t>
        <a:bodyPr/>
        <a:lstStyle/>
        <a:p>
          <a:endParaRPr lang="de-DE"/>
        </a:p>
      </dgm:t>
    </dgm:pt>
    <dgm:pt modelId="{6CF3FF63-177E-43AF-8988-E3C5A3622F3A}" type="sibTrans" cxnId="{E313C37E-80BE-4274-9F53-844382669DBF}">
      <dgm:prSet/>
      <dgm:spPr/>
      <dgm:t>
        <a:bodyPr/>
        <a:lstStyle/>
        <a:p>
          <a:endParaRPr lang="de-DE"/>
        </a:p>
      </dgm:t>
    </dgm:pt>
    <dgm:pt modelId="{1CA9514B-FBED-4A47-8B3B-F7A5B2FD4D83}">
      <dgm:prSet phldrT="[Text]"/>
      <dgm:spPr/>
      <dgm:t>
        <a:bodyPr/>
        <a:lstStyle/>
        <a:p>
          <a:r>
            <a:rPr lang="de-DE" dirty="0"/>
            <a:t>Gigantischer Speicherbedarf</a:t>
          </a:r>
        </a:p>
      </dgm:t>
    </dgm:pt>
    <dgm:pt modelId="{8974C49B-C37B-4432-ABAB-EABED4EDE520}" type="parTrans" cxnId="{700712BC-C041-44AF-AFE4-C18CB6038108}">
      <dgm:prSet/>
      <dgm:spPr/>
      <dgm:t>
        <a:bodyPr/>
        <a:lstStyle/>
        <a:p>
          <a:endParaRPr lang="de-DE"/>
        </a:p>
      </dgm:t>
    </dgm:pt>
    <dgm:pt modelId="{7CCB0869-8403-44CE-8610-442412EBE4C6}" type="sibTrans" cxnId="{700712BC-C041-44AF-AFE4-C18CB6038108}">
      <dgm:prSet/>
      <dgm:spPr/>
      <dgm:t>
        <a:bodyPr/>
        <a:lstStyle/>
        <a:p>
          <a:endParaRPr lang="de-DE"/>
        </a:p>
      </dgm:t>
    </dgm:pt>
    <dgm:pt modelId="{F4A1FDAC-D0A1-4B0A-A574-0F4D3C2DB4ED}">
      <dgm:prSet phldrT="[Text]"/>
      <dgm:spPr/>
      <dgm:t>
        <a:bodyPr/>
        <a:lstStyle/>
        <a:p>
          <a:r>
            <a:rPr lang="de-DE" dirty="0"/>
            <a:t>Bias-Analyse des ML Modells</a:t>
          </a:r>
        </a:p>
      </dgm:t>
    </dgm:pt>
    <dgm:pt modelId="{AD2655C5-8AE8-4416-98C0-86C8901AEEEF}" type="parTrans" cxnId="{7CC65397-6F45-4CEF-A8A2-46D4245F7CED}">
      <dgm:prSet/>
      <dgm:spPr/>
      <dgm:t>
        <a:bodyPr/>
        <a:lstStyle/>
        <a:p>
          <a:endParaRPr lang="de-DE"/>
        </a:p>
      </dgm:t>
    </dgm:pt>
    <dgm:pt modelId="{A1818A3E-8A52-4FDE-90C1-D20F5B51C47A}" type="sibTrans" cxnId="{7CC65397-6F45-4CEF-A8A2-46D4245F7CED}">
      <dgm:prSet/>
      <dgm:spPr/>
      <dgm:t>
        <a:bodyPr/>
        <a:lstStyle/>
        <a:p>
          <a:endParaRPr lang="de-DE"/>
        </a:p>
      </dgm:t>
    </dgm:pt>
    <dgm:pt modelId="{B7E62698-AE07-48BB-8F18-C45EAB521E9A}">
      <dgm:prSet phldrT="[Text]"/>
      <dgm:spPr/>
      <dgm:t>
        <a:bodyPr/>
        <a:lstStyle/>
        <a:p>
          <a:r>
            <a:rPr lang="de-DE" dirty="0"/>
            <a:t>Keine Aussage über Input</a:t>
          </a:r>
        </a:p>
      </dgm:t>
    </dgm:pt>
    <dgm:pt modelId="{00DD0D48-9887-41D8-A3C1-CA9FB5685BB4}" type="parTrans" cxnId="{257A5567-F7FE-4E53-90AF-3A16247573CA}">
      <dgm:prSet/>
      <dgm:spPr/>
      <dgm:t>
        <a:bodyPr/>
        <a:lstStyle/>
        <a:p>
          <a:endParaRPr lang="de-DE"/>
        </a:p>
      </dgm:t>
    </dgm:pt>
    <dgm:pt modelId="{CD168841-DFDC-4D67-87EB-BEDB790504F2}" type="sibTrans" cxnId="{257A5567-F7FE-4E53-90AF-3A16247573CA}">
      <dgm:prSet/>
      <dgm:spPr/>
      <dgm:t>
        <a:bodyPr/>
        <a:lstStyle/>
        <a:p>
          <a:endParaRPr lang="de-DE"/>
        </a:p>
      </dgm:t>
    </dgm:pt>
    <dgm:pt modelId="{CEA01C31-4656-4488-ADD7-B1F13696923E}" type="pres">
      <dgm:prSet presAssocID="{278F7715-BDAF-4B43-87DF-7829718B7110}" presName="layout" presStyleCnt="0">
        <dgm:presLayoutVars>
          <dgm:chMax/>
          <dgm:chPref/>
          <dgm:dir/>
          <dgm:resizeHandles/>
        </dgm:presLayoutVars>
      </dgm:prSet>
      <dgm:spPr/>
    </dgm:pt>
    <dgm:pt modelId="{5AF1AEBE-713E-422C-BCB2-38517A2279F0}" type="pres">
      <dgm:prSet presAssocID="{756A4452-B9C1-4BD8-86A4-FF5AE6D402E7}" presName="root" presStyleCnt="0">
        <dgm:presLayoutVars>
          <dgm:chMax/>
          <dgm:chPref/>
        </dgm:presLayoutVars>
      </dgm:prSet>
      <dgm:spPr/>
    </dgm:pt>
    <dgm:pt modelId="{AC23AA6E-E751-46B1-B1F1-809513F6860E}" type="pres">
      <dgm:prSet presAssocID="{756A4452-B9C1-4BD8-86A4-FF5AE6D402E7}" presName="rootComposite" presStyleCnt="0">
        <dgm:presLayoutVars/>
      </dgm:prSet>
      <dgm:spPr/>
    </dgm:pt>
    <dgm:pt modelId="{C1F57F84-B2B8-41B4-B06E-076B772F881E}" type="pres">
      <dgm:prSet presAssocID="{756A4452-B9C1-4BD8-86A4-FF5AE6D402E7}" presName="ParentAccent" presStyleLbl="alignNode1" presStyleIdx="0" presStyleCnt="2"/>
      <dgm:spPr>
        <a:solidFill>
          <a:srgbClr val="92D050"/>
        </a:solidFill>
      </dgm:spPr>
    </dgm:pt>
    <dgm:pt modelId="{7C5A7BB7-277D-47DA-9C9A-44BB81032E38}" type="pres">
      <dgm:prSet presAssocID="{756A4452-B9C1-4BD8-86A4-FF5AE6D402E7}" presName="ParentSmallAccent" presStyleLbl="fgAcc1" presStyleIdx="0" presStyleCnt="2"/>
      <dgm:spPr/>
    </dgm:pt>
    <dgm:pt modelId="{089780F8-AF6C-4E1D-AA81-6FEFB1835D5B}" type="pres">
      <dgm:prSet presAssocID="{756A4452-B9C1-4BD8-86A4-FF5AE6D402E7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B21D7BEF-F32E-42F6-811E-306277DD5D24}" type="pres">
      <dgm:prSet presAssocID="{756A4452-B9C1-4BD8-86A4-FF5AE6D402E7}" presName="childShape" presStyleCnt="0">
        <dgm:presLayoutVars>
          <dgm:chMax val="0"/>
          <dgm:chPref val="0"/>
        </dgm:presLayoutVars>
      </dgm:prSet>
      <dgm:spPr/>
    </dgm:pt>
    <dgm:pt modelId="{E01B51F1-8605-41F9-9F2D-E416BFEBF7D1}" type="pres">
      <dgm:prSet presAssocID="{1933BC3C-3374-4783-A23C-7B791EE67ED7}" presName="childComposite" presStyleCnt="0">
        <dgm:presLayoutVars>
          <dgm:chMax val="0"/>
          <dgm:chPref val="0"/>
        </dgm:presLayoutVars>
      </dgm:prSet>
      <dgm:spPr/>
    </dgm:pt>
    <dgm:pt modelId="{D3A1307F-9193-4FF8-AABC-CD18E1C5C684}" type="pres">
      <dgm:prSet presAssocID="{1933BC3C-3374-4783-A23C-7B791EE67ED7}" presName="ChildAccent" presStyleLbl="solidFgAcc1" presStyleIdx="0" presStyleCnt="6"/>
      <dgm:spPr/>
    </dgm:pt>
    <dgm:pt modelId="{8A3AE69F-595D-4BCD-B6F2-15C52D05B8EA}" type="pres">
      <dgm:prSet presAssocID="{1933BC3C-3374-4783-A23C-7B791EE67ED7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192EB069-130A-478D-B920-DBC46C4EF5FB}" type="pres">
      <dgm:prSet presAssocID="{B05A6846-80CA-40E1-B5D9-3AFF1AFB5546}" presName="childComposite" presStyleCnt="0">
        <dgm:presLayoutVars>
          <dgm:chMax val="0"/>
          <dgm:chPref val="0"/>
        </dgm:presLayoutVars>
      </dgm:prSet>
      <dgm:spPr/>
    </dgm:pt>
    <dgm:pt modelId="{6F752E51-F7AF-468E-8CA3-F97D2A71E5F5}" type="pres">
      <dgm:prSet presAssocID="{B05A6846-80CA-40E1-B5D9-3AFF1AFB5546}" presName="ChildAccent" presStyleLbl="solidFgAcc1" presStyleIdx="1" presStyleCnt="6"/>
      <dgm:spPr/>
    </dgm:pt>
    <dgm:pt modelId="{B62B32EC-2E01-4955-B6EF-88244FE66D3A}" type="pres">
      <dgm:prSet presAssocID="{B05A6846-80CA-40E1-B5D9-3AFF1AFB5546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B052F3A1-6148-4B0D-A7F8-C83FB44C555B}" type="pres">
      <dgm:prSet presAssocID="{F4A1FDAC-D0A1-4B0A-A574-0F4D3C2DB4ED}" presName="childComposite" presStyleCnt="0">
        <dgm:presLayoutVars>
          <dgm:chMax val="0"/>
          <dgm:chPref val="0"/>
        </dgm:presLayoutVars>
      </dgm:prSet>
      <dgm:spPr/>
    </dgm:pt>
    <dgm:pt modelId="{3CF2E9EA-7DB7-414B-A3B6-E15081AFA868}" type="pres">
      <dgm:prSet presAssocID="{F4A1FDAC-D0A1-4B0A-A574-0F4D3C2DB4ED}" presName="ChildAccent" presStyleLbl="solidFgAcc1" presStyleIdx="2" presStyleCnt="6"/>
      <dgm:spPr/>
    </dgm:pt>
    <dgm:pt modelId="{E0AC5D6D-01D3-4B9B-879D-00C63335141B}" type="pres">
      <dgm:prSet presAssocID="{F4A1FDAC-D0A1-4B0A-A574-0F4D3C2DB4ED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9AD42E78-657F-46AB-BED1-E9B3CE783797}" type="pres">
      <dgm:prSet presAssocID="{31599D91-1052-4A01-8D57-F6D501814363}" presName="root" presStyleCnt="0">
        <dgm:presLayoutVars>
          <dgm:chMax/>
          <dgm:chPref/>
        </dgm:presLayoutVars>
      </dgm:prSet>
      <dgm:spPr/>
    </dgm:pt>
    <dgm:pt modelId="{500CAB49-9BF5-4CAB-8B58-870C1ADED6DB}" type="pres">
      <dgm:prSet presAssocID="{31599D91-1052-4A01-8D57-F6D501814363}" presName="rootComposite" presStyleCnt="0">
        <dgm:presLayoutVars/>
      </dgm:prSet>
      <dgm:spPr/>
    </dgm:pt>
    <dgm:pt modelId="{442950C0-4B22-413A-9020-89A859E65BF6}" type="pres">
      <dgm:prSet presAssocID="{31599D91-1052-4A01-8D57-F6D501814363}" presName="ParentAccent" presStyleLbl="alignNode1" presStyleIdx="1" presStyleCnt="2"/>
      <dgm:spPr>
        <a:solidFill>
          <a:srgbClr val="FF0000"/>
        </a:solidFill>
      </dgm:spPr>
    </dgm:pt>
    <dgm:pt modelId="{453D6FB7-7296-4BB8-A3A3-0A5CF4F65B6E}" type="pres">
      <dgm:prSet presAssocID="{31599D91-1052-4A01-8D57-F6D501814363}" presName="ParentSmallAccent" presStyleLbl="fgAcc1" presStyleIdx="1" presStyleCnt="2"/>
      <dgm:spPr/>
    </dgm:pt>
    <dgm:pt modelId="{6AF88F20-7B0A-42EF-8F76-3EA1D57FC499}" type="pres">
      <dgm:prSet presAssocID="{31599D91-1052-4A01-8D57-F6D501814363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E2827DFA-6AB6-4C94-8144-52B7E41BF959}" type="pres">
      <dgm:prSet presAssocID="{31599D91-1052-4A01-8D57-F6D501814363}" presName="childShape" presStyleCnt="0">
        <dgm:presLayoutVars>
          <dgm:chMax val="0"/>
          <dgm:chPref val="0"/>
        </dgm:presLayoutVars>
      </dgm:prSet>
      <dgm:spPr/>
    </dgm:pt>
    <dgm:pt modelId="{65E9D66F-04A5-472B-9FD6-7F70D1517302}" type="pres">
      <dgm:prSet presAssocID="{FCE4739F-E7FF-481F-AC1D-60C612D40ED9}" presName="childComposite" presStyleCnt="0">
        <dgm:presLayoutVars>
          <dgm:chMax val="0"/>
          <dgm:chPref val="0"/>
        </dgm:presLayoutVars>
      </dgm:prSet>
      <dgm:spPr/>
    </dgm:pt>
    <dgm:pt modelId="{10F3EE63-AA3D-43A4-B80D-3F2F4F2FCDB2}" type="pres">
      <dgm:prSet presAssocID="{FCE4739F-E7FF-481F-AC1D-60C612D40ED9}" presName="ChildAccent" presStyleLbl="solidFgAcc1" presStyleIdx="3" presStyleCnt="6"/>
      <dgm:spPr/>
    </dgm:pt>
    <dgm:pt modelId="{1ADC8A65-244C-4E19-A2D4-13B0A6C6D1C5}" type="pres">
      <dgm:prSet presAssocID="{FCE4739F-E7FF-481F-AC1D-60C612D40ED9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ED1339EC-62A0-438C-AA08-3BD4BFA5F653}" type="pres">
      <dgm:prSet presAssocID="{1CA9514B-FBED-4A47-8B3B-F7A5B2FD4D83}" presName="childComposite" presStyleCnt="0">
        <dgm:presLayoutVars>
          <dgm:chMax val="0"/>
          <dgm:chPref val="0"/>
        </dgm:presLayoutVars>
      </dgm:prSet>
      <dgm:spPr/>
    </dgm:pt>
    <dgm:pt modelId="{0D814303-CA77-429C-A998-C927DD0E134B}" type="pres">
      <dgm:prSet presAssocID="{1CA9514B-FBED-4A47-8B3B-F7A5B2FD4D83}" presName="ChildAccent" presStyleLbl="solidFgAcc1" presStyleIdx="4" presStyleCnt="6"/>
      <dgm:spPr/>
    </dgm:pt>
    <dgm:pt modelId="{B54DE663-25E7-4B45-8B8D-CA290895E7C2}" type="pres">
      <dgm:prSet presAssocID="{1CA9514B-FBED-4A47-8B3B-F7A5B2FD4D83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FB6F6D7F-8600-45E8-BA25-15FB4F68192B}" type="pres">
      <dgm:prSet presAssocID="{B7E62698-AE07-48BB-8F18-C45EAB521E9A}" presName="childComposite" presStyleCnt="0">
        <dgm:presLayoutVars>
          <dgm:chMax val="0"/>
          <dgm:chPref val="0"/>
        </dgm:presLayoutVars>
      </dgm:prSet>
      <dgm:spPr/>
    </dgm:pt>
    <dgm:pt modelId="{AB309988-AFCE-457B-B559-B66DC7DE333C}" type="pres">
      <dgm:prSet presAssocID="{B7E62698-AE07-48BB-8F18-C45EAB521E9A}" presName="ChildAccent" presStyleLbl="solidFgAcc1" presStyleIdx="5" presStyleCnt="6"/>
      <dgm:spPr/>
    </dgm:pt>
    <dgm:pt modelId="{9EF1CC87-EF56-40AE-8B16-BB3894269DEB}" type="pres">
      <dgm:prSet presAssocID="{B7E62698-AE07-48BB-8F18-C45EAB521E9A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57EB011-3B0B-41D5-A220-9F57EE2C755F}" type="presOf" srcId="{31599D91-1052-4A01-8D57-F6D501814363}" destId="{6AF88F20-7B0A-42EF-8F76-3EA1D57FC499}" srcOrd="0" destOrd="0" presId="urn:microsoft.com/office/officeart/2008/layout/SquareAccentList"/>
    <dgm:cxn modelId="{47038B28-CC35-4DC0-99FF-A151A5A9A56C}" srcId="{756A4452-B9C1-4BD8-86A4-FF5AE6D402E7}" destId="{1933BC3C-3374-4783-A23C-7B791EE67ED7}" srcOrd="0" destOrd="0" parTransId="{7C4DDA24-6BA7-4ADF-A864-FEFC916D4A04}" sibTransId="{5A6412BB-36BA-40C5-897E-5EEA49006452}"/>
    <dgm:cxn modelId="{27E05F2A-468D-4AA9-AD75-76CD77F76002}" type="presOf" srcId="{FCE4739F-E7FF-481F-AC1D-60C612D40ED9}" destId="{1ADC8A65-244C-4E19-A2D4-13B0A6C6D1C5}" srcOrd="0" destOrd="0" presId="urn:microsoft.com/office/officeart/2008/layout/SquareAccentList"/>
    <dgm:cxn modelId="{796BEB2A-2EF2-4227-BAD5-546D080F1625}" srcId="{278F7715-BDAF-4B43-87DF-7829718B7110}" destId="{756A4452-B9C1-4BD8-86A4-FF5AE6D402E7}" srcOrd="0" destOrd="0" parTransId="{9F2D6AE8-247C-4A5E-996E-9D32827D1900}" sibTransId="{A1382843-D288-4CBE-83D5-C288D393ECD8}"/>
    <dgm:cxn modelId="{F82FFB34-A4FB-4493-9E4D-A4BB330D687B}" type="presOf" srcId="{1CA9514B-FBED-4A47-8B3B-F7A5B2FD4D83}" destId="{B54DE663-25E7-4B45-8B8D-CA290895E7C2}" srcOrd="0" destOrd="0" presId="urn:microsoft.com/office/officeart/2008/layout/SquareAccentList"/>
    <dgm:cxn modelId="{65368C37-FAB7-49EE-974E-3E2E73B83356}" type="presOf" srcId="{756A4452-B9C1-4BD8-86A4-FF5AE6D402E7}" destId="{089780F8-AF6C-4E1D-AA81-6FEFB1835D5B}" srcOrd="0" destOrd="0" presId="urn:microsoft.com/office/officeart/2008/layout/SquareAccentList"/>
    <dgm:cxn modelId="{A252445B-81D0-4DA8-9EC8-FAAEDCC482FC}" type="presOf" srcId="{B05A6846-80CA-40E1-B5D9-3AFF1AFB5546}" destId="{B62B32EC-2E01-4955-B6EF-88244FE66D3A}" srcOrd="0" destOrd="0" presId="urn:microsoft.com/office/officeart/2008/layout/SquareAccentList"/>
    <dgm:cxn modelId="{448FAD66-6144-424B-BDE4-BE75BEC00F1B}" type="presOf" srcId="{278F7715-BDAF-4B43-87DF-7829718B7110}" destId="{CEA01C31-4656-4488-ADD7-B1F13696923E}" srcOrd="0" destOrd="0" presId="urn:microsoft.com/office/officeart/2008/layout/SquareAccentList"/>
    <dgm:cxn modelId="{257A5567-F7FE-4E53-90AF-3A16247573CA}" srcId="{31599D91-1052-4A01-8D57-F6D501814363}" destId="{B7E62698-AE07-48BB-8F18-C45EAB521E9A}" srcOrd="2" destOrd="0" parTransId="{00DD0D48-9887-41D8-A3C1-CA9FB5685BB4}" sibTransId="{CD168841-DFDC-4D67-87EB-BEDB790504F2}"/>
    <dgm:cxn modelId="{53271173-B949-4A35-ABF0-29FB70390268}" srcId="{278F7715-BDAF-4B43-87DF-7829718B7110}" destId="{31599D91-1052-4A01-8D57-F6D501814363}" srcOrd="1" destOrd="0" parTransId="{8A090071-32A4-4440-88D5-25BC21DD577C}" sibTransId="{4F70F39E-D888-4AC5-B62D-A8A759C6BEBE}"/>
    <dgm:cxn modelId="{00262177-29BC-4115-A38D-9F3A03CC759B}" srcId="{756A4452-B9C1-4BD8-86A4-FF5AE6D402E7}" destId="{B05A6846-80CA-40E1-B5D9-3AFF1AFB5546}" srcOrd="1" destOrd="0" parTransId="{0E42B853-D692-4A6A-8B3F-76A8B5A73FC6}" sibTransId="{ECB4157B-F03C-4452-9CC6-84C0A46C619D}"/>
    <dgm:cxn modelId="{E313C37E-80BE-4274-9F53-844382669DBF}" srcId="{31599D91-1052-4A01-8D57-F6D501814363}" destId="{FCE4739F-E7FF-481F-AC1D-60C612D40ED9}" srcOrd="0" destOrd="0" parTransId="{31442727-3D17-4ACE-A28C-C5EFFDD08344}" sibTransId="{6CF3FF63-177E-43AF-8988-E3C5A3622F3A}"/>
    <dgm:cxn modelId="{ABD97D8D-25B9-4DB7-99A9-B6021AFC90FC}" type="presOf" srcId="{1933BC3C-3374-4783-A23C-7B791EE67ED7}" destId="{8A3AE69F-595D-4BCD-B6F2-15C52D05B8EA}" srcOrd="0" destOrd="0" presId="urn:microsoft.com/office/officeart/2008/layout/SquareAccentList"/>
    <dgm:cxn modelId="{7CC65397-6F45-4CEF-A8A2-46D4245F7CED}" srcId="{756A4452-B9C1-4BD8-86A4-FF5AE6D402E7}" destId="{F4A1FDAC-D0A1-4B0A-A574-0F4D3C2DB4ED}" srcOrd="2" destOrd="0" parTransId="{AD2655C5-8AE8-4416-98C0-86C8901AEEEF}" sibTransId="{A1818A3E-8A52-4FDE-90C1-D20F5B51C47A}"/>
    <dgm:cxn modelId="{E85617B2-5AB9-4188-AA25-746B0715FE34}" type="presOf" srcId="{B7E62698-AE07-48BB-8F18-C45EAB521E9A}" destId="{9EF1CC87-EF56-40AE-8B16-BB3894269DEB}" srcOrd="0" destOrd="0" presId="urn:microsoft.com/office/officeart/2008/layout/SquareAccentList"/>
    <dgm:cxn modelId="{B14506BC-403E-4CE1-8E6D-D7D3253C5CCB}" type="presOf" srcId="{F4A1FDAC-D0A1-4B0A-A574-0F4D3C2DB4ED}" destId="{E0AC5D6D-01D3-4B9B-879D-00C63335141B}" srcOrd="0" destOrd="0" presId="urn:microsoft.com/office/officeart/2008/layout/SquareAccentList"/>
    <dgm:cxn modelId="{700712BC-C041-44AF-AFE4-C18CB6038108}" srcId="{31599D91-1052-4A01-8D57-F6D501814363}" destId="{1CA9514B-FBED-4A47-8B3B-F7A5B2FD4D83}" srcOrd="1" destOrd="0" parTransId="{8974C49B-C37B-4432-ABAB-EABED4EDE520}" sibTransId="{7CCB0869-8403-44CE-8610-442412EBE4C6}"/>
    <dgm:cxn modelId="{A14DE8FC-BEFC-403B-8D7E-411DEB457F6F}" type="presParOf" srcId="{CEA01C31-4656-4488-ADD7-B1F13696923E}" destId="{5AF1AEBE-713E-422C-BCB2-38517A2279F0}" srcOrd="0" destOrd="0" presId="urn:microsoft.com/office/officeart/2008/layout/SquareAccentList"/>
    <dgm:cxn modelId="{428A205F-A466-4F14-A21F-D2595EFBBFA7}" type="presParOf" srcId="{5AF1AEBE-713E-422C-BCB2-38517A2279F0}" destId="{AC23AA6E-E751-46B1-B1F1-809513F6860E}" srcOrd="0" destOrd="0" presId="urn:microsoft.com/office/officeart/2008/layout/SquareAccentList"/>
    <dgm:cxn modelId="{AC1F3076-8CC4-4B40-B438-1196C33E2FDD}" type="presParOf" srcId="{AC23AA6E-E751-46B1-B1F1-809513F6860E}" destId="{C1F57F84-B2B8-41B4-B06E-076B772F881E}" srcOrd="0" destOrd="0" presId="urn:microsoft.com/office/officeart/2008/layout/SquareAccentList"/>
    <dgm:cxn modelId="{A1110429-3369-452B-80EF-CC87C0B177F9}" type="presParOf" srcId="{AC23AA6E-E751-46B1-B1F1-809513F6860E}" destId="{7C5A7BB7-277D-47DA-9C9A-44BB81032E38}" srcOrd="1" destOrd="0" presId="urn:microsoft.com/office/officeart/2008/layout/SquareAccentList"/>
    <dgm:cxn modelId="{C885FC76-DA82-4791-B52A-A4B75A54C1EE}" type="presParOf" srcId="{AC23AA6E-E751-46B1-B1F1-809513F6860E}" destId="{089780F8-AF6C-4E1D-AA81-6FEFB1835D5B}" srcOrd="2" destOrd="0" presId="urn:microsoft.com/office/officeart/2008/layout/SquareAccentList"/>
    <dgm:cxn modelId="{7F13212E-7F5B-4575-8549-9DABC2B2D06A}" type="presParOf" srcId="{5AF1AEBE-713E-422C-BCB2-38517A2279F0}" destId="{B21D7BEF-F32E-42F6-811E-306277DD5D24}" srcOrd="1" destOrd="0" presId="urn:microsoft.com/office/officeart/2008/layout/SquareAccentList"/>
    <dgm:cxn modelId="{6C522820-440B-402C-BFF1-00FFBBBD0576}" type="presParOf" srcId="{B21D7BEF-F32E-42F6-811E-306277DD5D24}" destId="{E01B51F1-8605-41F9-9F2D-E416BFEBF7D1}" srcOrd="0" destOrd="0" presId="urn:microsoft.com/office/officeart/2008/layout/SquareAccentList"/>
    <dgm:cxn modelId="{CDDA8A9F-4D5D-48BF-BBB1-3D22DC148449}" type="presParOf" srcId="{E01B51F1-8605-41F9-9F2D-E416BFEBF7D1}" destId="{D3A1307F-9193-4FF8-AABC-CD18E1C5C684}" srcOrd="0" destOrd="0" presId="urn:microsoft.com/office/officeart/2008/layout/SquareAccentList"/>
    <dgm:cxn modelId="{6C6331DD-0099-4ED1-B043-47A903C65E03}" type="presParOf" srcId="{E01B51F1-8605-41F9-9F2D-E416BFEBF7D1}" destId="{8A3AE69F-595D-4BCD-B6F2-15C52D05B8EA}" srcOrd="1" destOrd="0" presId="urn:microsoft.com/office/officeart/2008/layout/SquareAccentList"/>
    <dgm:cxn modelId="{1AC578F4-60F3-4F63-9AF5-0A1D99A1ED70}" type="presParOf" srcId="{B21D7BEF-F32E-42F6-811E-306277DD5D24}" destId="{192EB069-130A-478D-B920-DBC46C4EF5FB}" srcOrd="1" destOrd="0" presId="urn:microsoft.com/office/officeart/2008/layout/SquareAccentList"/>
    <dgm:cxn modelId="{C7E83F6D-08CD-41D8-9E8D-7E9512794AE6}" type="presParOf" srcId="{192EB069-130A-478D-B920-DBC46C4EF5FB}" destId="{6F752E51-F7AF-468E-8CA3-F97D2A71E5F5}" srcOrd="0" destOrd="0" presId="urn:microsoft.com/office/officeart/2008/layout/SquareAccentList"/>
    <dgm:cxn modelId="{6C889DD3-E349-42F7-AF67-CC37A36C9741}" type="presParOf" srcId="{192EB069-130A-478D-B920-DBC46C4EF5FB}" destId="{B62B32EC-2E01-4955-B6EF-88244FE66D3A}" srcOrd="1" destOrd="0" presId="urn:microsoft.com/office/officeart/2008/layout/SquareAccentList"/>
    <dgm:cxn modelId="{65A16045-D7EA-41CB-B0A3-3ECD7D9C3126}" type="presParOf" srcId="{B21D7BEF-F32E-42F6-811E-306277DD5D24}" destId="{B052F3A1-6148-4B0D-A7F8-C83FB44C555B}" srcOrd="2" destOrd="0" presId="urn:microsoft.com/office/officeart/2008/layout/SquareAccentList"/>
    <dgm:cxn modelId="{2195C597-C36D-4E38-BDAB-40CCE689C3F7}" type="presParOf" srcId="{B052F3A1-6148-4B0D-A7F8-C83FB44C555B}" destId="{3CF2E9EA-7DB7-414B-A3B6-E15081AFA868}" srcOrd="0" destOrd="0" presId="urn:microsoft.com/office/officeart/2008/layout/SquareAccentList"/>
    <dgm:cxn modelId="{AE7B7751-432E-4D93-BAAC-F50E4F62B3B0}" type="presParOf" srcId="{B052F3A1-6148-4B0D-A7F8-C83FB44C555B}" destId="{E0AC5D6D-01D3-4B9B-879D-00C63335141B}" srcOrd="1" destOrd="0" presId="urn:microsoft.com/office/officeart/2008/layout/SquareAccentList"/>
    <dgm:cxn modelId="{4D69D836-4EFF-4A22-AA59-D687BC9231A2}" type="presParOf" srcId="{CEA01C31-4656-4488-ADD7-B1F13696923E}" destId="{9AD42E78-657F-46AB-BED1-E9B3CE783797}" srcOrd="1" destOrd="0" presId="urn:microsoft.com/office/officeart/2008/layout/SquareAccentList"/>
    <dgm:cxn modelId="{7113094B-DDA2-4AB3-9CEB-47FE6C8231B9}" type="presParOf" srcId="{9AD42E78-657F-46AB-BED1-E9B3CE783797}" destId="{500CAB49-9BF5-4CAB-8B58-870C1ADED6DB}" srcOrd="0" destOrd="0" presId="urn:microsoft.com/office/officeart/2008/layout/SquareAccentList"/>
    <dgm:cxn modelId="{625439EB-A8F9-4D60-8E86-F9773D3335CB}" type="presParOf" srcId="{500CAB49-9BF5-4CAB-8B58-870C1ADED6DB}" destId="{442950C0-4B22-413A-9020-89A859E65BF6}" srcOrd="0" destOrd="0" presId="urn:microsoft.com/office/officeart/2008/layout/SquareAccentList"/>
    <dgm:cxn modelId="{D838C60B-6267-4649-982D-5CFF4328C7D9}" type="presParOf" srcId="{500CAB49-9BF5-4CAB-8B58-870C1ADED6DB}" destId="{453D6FB7-7296-4BB8-A3A3-0A5CF4F65B6E}" srcOrd="1" destOrd="0" presId="urn:microsoft.com/office/officeart/2008/layout/SquareAccentList"/>
    <dgm:cxn modelId="{E73526E2-67B8-46E2-904C-8A3498547A34}" type="presParOf" srcId="{500CAB49-9BF5-4CAB-8B58-870C1ADED6DB}" destId="{6AF88F20-7B0A-42EF-8F76-3EA1D57FC499}" srcOrd="2" destOrd="0" presId="urn:microsoft.com/office/officeart/2008/layout/SquareAccentList"/>
    <dgm:cxn modelId="{2385CDF0-A081-4836-8BCE-C9959D27DD08}" type="presParOf" srcId="{9AD42E78-657F-46AB-BED1-E9B3CE783797}" destId="{E2827DFA-6AB6-4C94-8144-52B7E41BF959}" srcOrd="1" destOrd="0" presId="urn:microsoft.com/office/officeart/2008/layout/SquareAccentList"/>
    <dgm:cxn modelId="{E5A23E3C-24CC-4439-8430-9DC358F83B24}" type="presParOf" srcId="{E2827DFA-6AB6-4C94-8144-52B7E41BF959}" destId="{65E9D66F-04A5-472B-9FD6-7F70D1517302}" srcOrd="0" destOrd="0" presId="urn:microsoft.com/office/officeart/2008/layout/SquareAccentList"/>
    <dgm:cxn modelId="{C937ED59-2890-49C7-93A6-BD7B02F412B4}" type="presParOf" srcId="{65E9D66F-04A5-472B-9FD6-7F70D1517302}" destId="{10F3EE63-AA3D-43A4-B80D-3F2F4F2FCDB2}" srcOrd="0" destOrd="0" presId="urn:microsoft.com/office/officeart/2008/layout/SquareAccentList"/>
    <dgm:cxn modelId="{A796E75E-C0B7-4D3B-8BAB-0B3FF9F01696}" type="presParOf" srcId="{65E9D66F-04A5-472B-9FD6-7F70D1517302}" destId="{1ADC8A65-244C-4E19-A2D4-13B0A6C6D1C5}" srcOrd="1" destOrd="0" presId="urn:microsoft.com/office/officeart/2008/layout/SquareAccentList"/>
    <dgm:cxn modelId="{EB42FA50-710B-40BE-896C-781BB9C316D4}" type="presParOf" srcId="{E2827DFA-6AB6-4C94-8144-52B7E41BF959}" destId="{ED1339EC-62A0-438C-AA08-3BD4BFA5F653}" srcOrd="1" destOrd="0" presId="urn:microsoft.com/office/officeart/2008/layout/SquareAccentList"/>
    <dgm:cxn modelId="{8BE3D860-2475-43E1-A87A-AE0CBD6D1C03}" type="presParOf" srcId="{ED1339EC-62A0-438C-AA08-3BD4BFA5F653}" destId="{0D814303-CA77-429C-A998-C927DD0E134B}" srcOrd="0" destOrd="0" presId="urn:microsoft.com/office/officeart/2008/layout/SquareAccentList"/>
    <dgm:cxn modelId="{EB79BDC3-6E6D-457A-AA55-3CB31C47C717}" type="presParOf" srcId="{ED1339EC-62A0-438C-AA08-3BD4BFA5F653}" destId="{B54DE663-25E7-4B45-8B8D-CA290895E7C2}" srcOrd="1" destOrd="0" presId="urn:microsoft.com/office/officeart/2008/layout/SquareAccentList"/>
    <dgm:cxn modelId="{F6AFA855-59EE-4B18-A695-5E6B8FC9C30B}" type="presParOf" srcId="{E2827DFA-6AB6-4C94-8144-52B7E41BF959}" destId="{FB6F6D7F-8600-45E8-BA25-15FB4F68192B}" srcOrd="2" destOrd="0" presId="urn:microsoft.com/office/officeart/2008/layout/SquareAccentList"/>
    <dgm:cxn modelId="{D67053BE-F4F1-4307-A480-21BA19FFF2D4}" type="presParOf" srcId="{FB6F6D7F-8600-45E8-BA25-15FB4F68192B}" destId="{AB309988-AFCE-457B-B559-B66DC7DE333C}" srcOrd="0" destOrd="0" presId="urn:microsoft.com/office/officeart/2008/layout/SquareAccentList"/>
    <dgm:cxn modelId="{0C61F0E0-53B0-4E86-A2A0-3117677F5B18}" type="presParOf" srcId="{FB6F6D7F-8600-45E8-BA25-15FB4F68192B}" destId="{9EF1CC87-EF56-40AE-8B16-BB3894269DEB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8A212-EAD6-4BCD-9271-CA3420115383}">
      <dsp:nvSpPr>
        <dsp:cNvPr id="0" name=""/>
        <dsp:cNvSpPr/>
      </dsp:nvSpPr>
      <dsp:spPr>
        <a:xfrm>
          <a:off x="-5389396" y="-825278"/>
          <a:ext cx="6417290" cy="6417290"/>
        </a:xfrm>
        <a:prstGeom prst="blockArc">
          <a:avLst>
            <a:gd name="adj1" fmla="val 18900000"/>
            <a:gd name="adj2" fmla="val 2700000"/>
            <a:gd name="adj3" fmla="val 33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94879-04E8-4E58-88EE-0586A625FEB8}">
      <dsp:nvSpPr>
        <dsp:cNvPr id="0" name=""/>
        <dsp:cNvSpPr/>
      </dsp:nvSpPr>
      <dsp:spPr>
        <a:xfrm>
          <a:off x="538136" y="366466"/>
          <a:ext cx="10553320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de-DE" sz="2000" kern="1200" dirty="0">
              <a:latin typeface="Arial"/>
            </a:rPr>
            <a:t>Datensätze sind direkt oder indirekt durch Menschen erschaffen</a:t>
          </a:r>
          <a:endParaRPr lang="de-DE" sz="2000" kern="1200" dirty="0"/>
        </a:p>
      </dsp:txBody>
      <dsp:txXfrm>
        <a:off x="538136" y="366466"/>
        <a:ext cx="10553320" cy="733314"/>
      </dsp:txXfrm>
    </dsp:sp>
    <dsp:sp modelId="{D64A3C50-2AE5-42EF-9283-9C3500124E46}">
      <dsp:nvSpPr>
        <dsp:cNvPr id="0" name=""/>
        <dsp:cNvSpPr/>
      </dsp:nvSpPr>
      <dsp:spPr>
        <a:xfrm>
          <a:off x="79814" y="274802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08E2A-814F-4313-8D0C-62A097E3A421}">
      <dsp:nvSpPr>
        <dsp:cNvPr id="0" name=""/>
        <dsp:cNvSpPr/>
      </dsp:nvSpPr>
      <dsp:spPr>
        <a:xfrm>
          <a:off x="958562" y="1466628"/>
          <a:ext cx="10132894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Menschliche Vorurteile werden auf den Datensatz übertragen</a:t>
          </a:r>
          <a:endParaRPr lang="de-DE" sz="2000" kern="1200" dirty="0">
            <a:latin typeface="Arial"/>
          </a:endParaRPr>
        </a:p>
      </dsp:txBody>
      <dsp:txXfrm>
        <a:off x="958562" y="1466628"/>
        <a:ext cx="10132894" cy="733314"/>
      </dsp:txXfrm>
    </dsp:sp>
    <dsp:sp modelId="{BBF2B971-E176-4E77-A162-53C741C273DB}">
      <dsp:nvSpPr>
        <dsp:cNvPr id="0" name=""/>
        <dsp:cNvSpPr/>
      </dsp:nvSpPr>
      <dsp:spPr>
        <a:xfrm>
          <a:off x="500240" y="1374964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0800A1-5204-4F46-9E09-5CEA3F62486E}">
      <dsp:nvSpPr>
        <dsp:cNvPr id="0" name=""/>
        <dsp:cNvSpPr/>
      </dsp:nvSpPr>
      <dsp:spPr>
        <a:xfrm>
          <a:off x="958562" y="2566790"/>
          <a:ext cx="10132894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Machine Learning Algorithmen lernen Verzerrungen mit</a:t>
          </a:r>
          <a:endParaRPr lang="de-DE" sz="2000" kern="1200" dirty="0">
            <a:latin typeface="Arial"/>
          </a:endParaRPr>
        </a:p>
      </dsp:txBody>
      <dsp:txXfrm>
        <a:off x="958562" y="2566790"/>
        <a:ext cx="10132894" cy="733314"/>
      </dsp:txXfrm>
    </dsp:sp>
    <dsp:sp modelId="{0525F844-532F-439E-83B4-A67A2AEEEBE9}">
      <dsp:nvSpPr>
        <dsp:cNvPr id="0" name=""/>
        <dsp:cNvSpPr/>
      </dsp:nvSpPr>
      <dsp:spPr>
        <a:xfrm>
          <a:off x="500240" y="2475126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B7F2E-938E-4287-B2FC-6378ACD6D7B6}">
      <dsp:nvSpPr>
        <dsp:cNvPr id="0" name=""/>
        <dsp:cNvSpPr/>
      </dsp:nvSpPr>
      <dsp:spPr>
        <a:xfrm>
          <a:off x="538136" y="3666953"/>
          <a:ext cx="10553320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Ungleiche Behandlung von verschiedenen Menschengruppen</a:t>
          </a:r>
          <a:endParaRPr lang="de-DE" sz="2000" kern="1200" dirty="0">
            <a:latin typeface="Arial"/>
          </a:endParaRPr>
        </a:p>
      </dsp:txBody>
      <dsp:txXfrm>
        <a:off x="538136" y="3666953"/>
        <a:ext cx="10553320" cy="733314"/>
      </dsp:txXfrm>
    </dsp:sp>
    <dsp:sp modelId="{9362C62A-42A6-4696-9C07-CB68237BB528}">
      <dsp:nvSpPr>
        <dsp:cNvPr id="0" name=""/>
        <dsp:cNvSpPr/>
      </dsp:nvSpPr>
      <dsp:spPr>
        <a:xfrm>
          <a:off x="79814" y="3575288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44945-30F2-442E-99B5-0E6BFD9112D6}">
      <dsp:nvSpPr>
        <dsp:cNvPr id="0" name=""/>
        <dsp:cNvSpPr/>
      </dsp:nvSpPr>
      <dsp:spPr>
        <a:xfrm>
          <a:off x="0" y="77524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Datensatzart</a:t>
          </a:r>
        </a:p>
      </dsp:txBody>
      <dsp:txXfrm>
        <a:off x="23988" y="101512"/>
        <a:ext cx="10848633" cy="443423"/>
      </dsp:txXfrm>
    </dsp:sp>
    <dsp:sp modelId="{A03A1B87-6FD7-4E7F-A923-9D1211FF7B21}">
      <dsp:nvSpPr>
        <dsp:cNvPr id="0" name=""/>
        <dsp:cNvSpPr/>
      </dsp:nvSpPr>
      <dsp:spPr>
        <a:xfrm>
          <a:off x="0" y="601478"/>
          <a:ext cx="10896609" cy="52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Tabellarisch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Nicht konkret</a:t>
          </a:r>
        </a:p>
      </dsp:txBody>
      <dsp:txXfrm>
        <a:off x="0" y="601478"/>
        <a:ext cx="10896609" cy="521640"/>
      </dsp:txXfrm>
    </dsp:sp>
    <dsp:sp modelId="{62DDB0FC-6E1B-4D97-87A2-88E062C2D652}">
      <dsp:nvSpPr>
        <dsp:cNvPr id="0" name=""/>
        <dsp:cNvSpPr/>
      </dsp:nvSpPr>
      <dsp:spPr>
        <a:xfrm>
          <a:off x="0" y="1085968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Biasumgang</a:t>
          </a:r>
          <a:endParaRPr lang="de-DE" sz="2000" kern="1200" dirty="0"/>
        </a:p>
      </dsp:txBody>
      <dsp:txXfrm>
        <a:off x="23988" y="1109956"/>
        <a:ext cx="10848633" cy="443423"/>
      </dsp:txXfrm>
    </dsp:sp>
    <dsp:sp modelId="{1E4D186B-628A-4E01-A210-578940BA839A}">
      <dsp:nvSpPr>
        <dsp:cNvPr id="0" name=""/>
        <dsp:cNvSpPr/>
      </dsp:nvSpPr>
      <dsp:spPr>
        <a:xfrm>
          <a:off x="0" y="1568980"/>
          <a:ext cx="10896609" cy="10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Eliminierung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Minderung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Bestimmung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Findung</a:t>
          </a:r>
        </a:p>
      </dsp:txBody>
      <dsp:txXfrm>
        <a:off x="0" y="1568980"/>
        <a:ext cx="10896609" cy="1043280"/>
      </dsp:txXfrm>
    </dsp:sp>
    <dsp:sp modelId="{CB0C1EB8-E656-471F-93BB-D99A38F9A6E6}">
      <dsp:nvSpPr>
        <dsp:cNvPr id="0" name=""/>
        <dsp:cNvSpPr/>
      </dsp:nvSpPr>
      <dsp:spPr>
        <a:xfrm>
          <a:off x="0" y="2575954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Methoden</a:t>
          </a:r>
        </a:p>
      </dsp:txBody>
      <dsp:txXfrm>
        <a:off x="23988" y="2599942"/>
        <a:ext cx="10848633" cy="443423"/>
      </dsp:txXfrm>
    </dsp:sp>
    <dsp:sp modelId="{A39E1E06-812B-4F63-B86D-892075F7A0E6}">
      <dsp:nvSpPr>
        <dsp:cNvPr id="0" name=""/>
        <dsp:cNvSpPr/>
      </dsp:nvSpPr>
      <dsp:spPr>
        <a:xfrm>
          <a:off x="0" y="3049346"/>
          <a:ext cx="10896609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Berechnungen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(Pseudo-)Code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Ansätze</a:t>
          </a:r>
        </a:p>
      </dsp:txBody>
      <dsp:txXfrm>
        <a:off x="0" y="3049346"/>
        <a:ext cx="10896609" cy="782460"/>
      </dsp:txXfrm>
    </dsp:sp>
    <dsp:sp modelId="{17C17339-F648-4484-8B8B-DD6DE4797979}">
      <dsp:nvSpPr>
        <dsp:cNvPr id="0" name=""/>
        <dsp:cNvSpPr/>
      </dsp:nvSpPr>
      <dsp:spPr>
        <a:xfrm>
          <a:off x="0" y="3838222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Forschungsfrage</a:t>
          </a:r>
        </a:p>
      </dsp:txBody>
      <dsp:txXfrm>
        <a:off x="23988" y="3862210"/>
        <a:ext cx="10848633" cy="443423"/>
      </dsp:txXfrm>
    </dsp:sp>
    <dsp:sp modelId="{59718E81-0315-4E70-A8A3-5506A202C03A}">
      <dsp:nvSpPr>
        <dsp:cNvPr id="0" name=""/>
        <dsp:cNvSpPr/>
      </dsp:nvSpPr>
      <dsp:spPr>
        <a:xfrm>
          <a:off x="0" y="4345486"/>
          <a:ext cx="10896609" cy="361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de-DE" sz="1600" b="0" i="0" u="none" strike="noStrike" kern="1200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„Ermittlung von Verzerrungen und potentiellen Diskriminierungen in tabellarischen </a:t>
          </a:r>
          <a:r>
            <a:rPr kumimoji="0" lang="de-DE" sz="1600" b="0" i="0" u="none" strike="noStrike" kern="1200" cap="none" spc="0" normalizeH="0" baseline="0" noProof="0" dirty="0" err="1">
              <a:ln/>
              <a:effectLst/>
              <a:uLnTx/>
              <a:uFillTx/>
              <a:latin typeface="Arial"/>
              <a:ea typeface="+mn-ea"/>
              <a:cs typeface="+mn-cs"/>
            </a:rPr>
            <a:t>Datensaätzen</a:t>
          </a:r>
          <a:r>
            <a:rPr kumimoji="0" lang="de-DE" sz="1600" b="0" i="0" u="none" strike="noStrike" kern="1200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 durch Verzerrungsübertragung auf ein </a:t>
          </a:r>
          <a:r>
            <a:rPr kumimoji="0" lang="de-DE" sz="1600" b="0" i="0" u="none" strike="noStrike" kern="1200" cap="none" spc="0" normalizeH="0" baseline="0" noProof="0" dirty="0" err="1">
              <a:ln/>
              <a:effectLst/>
              <a:uLnTx/>
              <a:uFillTx/>
              <a:latin typeface="Arial"/>
              <a:ea typeface="+mn-ea"/>
              <a:cs typeface="+mn-cs"/>
            </a:rPr>
            <a:t>Machine</a:t>
          </a:r>
          <a:r>
            <a:rPr kumimoji="0" lang="de-DE" sz="1600" b="0" i="0" u="none" strike="noStrike" kern="1200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 Learning Modell“</a:t>
          </a:r>
          <a:endParaRPr lang="de-DE" sz="1600" kern="1200" dirty="0"/>
        </a:p>
      </dsp:txBody>
      <dsp:txXfrm>
        <a:off x="0" y="4345486"/>
        <a:ext cx="10896609" cy="3616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F57F84-B2B8-41B4-B06E-076B772F881E}">
      <dsp:nvSpPr>
        <dsp:cNvPr id="0" name=""/>
        <dsp:cNvSpPr/>
      </dsp:nvSpPr>
      <dsp:spPr>
        <a:xfrm>
          <a:off x="601221" y="875909"/>
          <a:ext cx="4144482" cy="487586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A7BB7-277D-47DA-9C9A-44BB81032E38}">
      <dsp:nvSpPr>
        <dsp:cNvPr id="0" name=""/>
        <dsp:cNvSpPr/>
      </dsp:nvSpPr>
      <dsp:spPr>
        <a:xfrm>
          <a:off x="601221" y="1059027"/>
          <a:ext cx="304468" cy="30446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9780F8-AF6C-4E1D-AA81-6FEFB1835D5B}">
      <dsp:nvSpPr>
        <dsp:cNvPr id="0" name=""/>
        <dsp:cNvSpPr/>
      </dsp:nvSpPr>
      <dsp:spPr>
        <a:xfrm>
          <a:off x="601221" y="0"/>
          <a:ext cx="4144482" cy="87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775" tIns="69850" rIns="104775" bIns="698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500" kern="1200" dirty="0"/>
            <a:t>+</a:t>
          </a:r>
        </a:p>
      </dsp:txBody>
      <dsp:txXfrm>
        <a:off x="601221" y="0"/>
        <a:ext cx="4144482" cy="875909"/>
      </dsp:txXfrm>
    </dsp:sp>
    <dsp:sp modelId="{D3A1307F-9193-4FF8-AABC-CD18E1C5C684}">
      <dsp:nvSpPr>
        <dsp:cNvPr id="0" name=""/>
        <dsp:cNvSpPr/>
      </dsp:nvSpPr>
      <dsp:spPr>
        <a:xfrm>
          <a:off x="601221" y="1768734"/>
          <a:ext cx="304461" cy="3044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3AE69F-595D-4BCD-B6F2-15C52D05B8EA}">
      <dsp:nvSpPr>
        <dsp:cNvPr id="0" name=""/>
        <dsp:cNvSpPr/>
      </dsp:nvSpPr>
      <dsp:spPr>
        <a:xfrm>
          <a:off x="891335" y="1566115"/>
          <a:ext cx="3854368" cy="709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Sehr akkurat</a:t>
          </a:r>
        </a:p>
      </dsp:txBody>
      <dsp:txXfrm>
        <a:off x="891335" y="1566115"/>
        <a:ext cx="3854368" cy="709699"/>
      </dsp:txXfrm>
    </dsp:sp>
    <dsp:sp modelId="{6F752E51-F7AF-468E-8CA3-F97D2A71E5F5}">
      <dsp:nvSpPr>
        <dsp:cNvPr id="0" name=""/>
        <dsp:cNvSpPr/>
      </dsp:nvSpPr>
      <dsp:spPr>
        <a:xfrm>
          <a:off x="601221" y="2478434"/>
          <a:ext cx="304461" cy="3044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2B32EC-2E01-4955-B6EF-88244FE66D3A}">
      <dsp:nvSpPr>
        <dsp:cNvPr id="0" name=""/>
        <dsp:cNvSpPr/>
      </dsp:nvSpPr>
      <dsp:spPr>
        <a:xfrm>
          <a:off x="891335" y="2275815"/>
          <a:ext cx="3854368" cy="709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Kontextunabhängigkeit</a:t>
          </a:r>
        </a:p>
      </dsp:txBody>
      <dsp:txXfrm>
        <a:off x="891335" y="2275815"/>
        <a:ext cx="3854368" cy="709699"/>
      </dsp:txXfrm>
    </dsp:sp>
    <dsp:sp modelId="{3CF2E9EA-7DB7-414B-A3B6-E15081AFA868}">
      <dsp:nvSpPr>
        <dsp:cNvPr id="0" name=""/>
        <dsp:cNvSpPr/>
      </dsp:nvSpPr>
      <dsp:spPr>
        <a:xfrm>
          <a:off x="601221" y="3188134"/>
          <a:ext cx="304461" cy="3044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C5D6D-01D3-4B9B-879D-00C63335141B}">
      <dsp:nvSpPr>
        <dsp:cNvPr id="0" name=""/>
        <dsp:cNvSpPr/>
      </dsp:nvSpPr>
      <dsp:spPr>
        <a:xfrm>
          <a:off x="891335" y="2985514"/>
          <a:ext cx="3854368" cy="709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Bias-Analyse des ML Modells</a:t>
          </a:r>
        </a:p>
      </dsp:txBody>
      <dsp:txXfrm>
        <a:off x="891335" y="2985514"/>
        <a:ext cx="3854368" cy="709699"/>
      </dsp:txXfrm>
    </dsp:sp>
    <dsp:sp modelId="{442950C0-4B22-413A-9020-89A859E65BF6}">
      <dsp:nvSpPr>
        <dsp:cNvPr id="0" name=""/>
        <dsp:cNvSpPr/>
      </dsp:nvSpPr>
      <dsp:spPr>
        <a:xfrm>
          <a:off x="4952928" y="875909"/>
          <a:ext cx="4144482" cy="487586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D6FB7-7296-4BB8-A3A3-0A5CF4F65B6E}">
      <dsp:nvSpPr>
        <dsp:cNvPr id="0" name=""/>
        <dsp:cNvSpPr/>
      </dsp:nvSpPr>
      <dsp:spPr>
        <a:xfrm>
          <a:off x="4952928" y="1059027"/>
          <a:ext cx="304468" cy="30446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F88F20-7B0A-42EF-8F76-3EA1D57FC499}">
      <dsp:nvSpPr>
        <dsp:cNvPr id="0" name=""/>
        <dsp:cNvSpPr/>
      </dsp:nvSpPr>
      <dsp:spPr>
        <a:xfrm>
          <a:off x="4952928" y="0"/>
          <a:ext cx="4144482" cy="87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775" tIns="69850" rIns="104775" bIns="698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500" kern="1200" dirty="0"/>
            <a:t>-</a:t>
          </a:r>
        </a:p>
      </dsp:txBody>
      <dsp:txXfrm>
        <a:off x="4952928" y="0"/>
        <a:ext cx="4144482" cy="875909"/>
      </dsp:txXfrm>
    </dsp:sp>
    <dsp:sp modelId="{10F3EE63-AA3D-43A4-B80D-3F2F4F2FCDB2}">
      <dsp:nvSpPr>
        <dsp:cNvPr id="0" name=""/>
        <dsp:cNvSpPr/>
      </dsp:nvSpPr>
      <dsp:spPr>
        <a:xfrm>
          <a:off x="4952928" y="1768734"/>
          <a:ext cx="304461" cy="3044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C8A65-244C-4E19-A2D4-13B0A6C6D1C5}">
      <dsp:nvSpPr>
        <dsp:cNvPr id="0" name=""/>
        <dsp:cNvSpPr/>
      </dsp:nvSpPr>
      <dsp:spPr>
        <a:xfrm>
          <a:off x="5243041" y="1566115"/>
          <a:ext cx="3854368" cy="709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Sehr schlechte Laufzeit</a:t>
          </a:r>
        </a:p>
      </dsp:txBody>
      <dsp:txXfrm>
        <a:off x="5243041" y="1566115"/>
        <a:ext cx="3854368" cy="709699"/>
      </dsp:txXfrm>
    </dsp:sp>
    <dsp:sp modelId="{0D814303-CA77-429C-A998-C927DD0E134B}">
      <dsp:nvSpPr>
        <dsp:cNvPr id="0" name=""/>
        <dsp:cNvSpPr/>
      </dsp:nvSpPr>
      <dsp:spPr>
        <a:xfrm>
          <a:off x="4952928" y="2478434"/>
          <a:ext cx="304461" cy="3044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4DE663-25E7-4B45-8B8D-CA290895E7C2}">
      <dsp:nvSpPr>
        <dsp:cNvPr id="0" name=""/>
        <dsp:cNvSpPr/>
      </dsp:nvSpPr>
      <dsp:spPr>
        <a:xfrm>
          <a:off x="5243041" y="2275815"/>
          <a:ext cx="3854368" cy="709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Gigantischer Speicherbedarf</a:t>
          </a:r>
        </a:p>
      </dsp:txBody>
      <dsp:txXfrm>
        <a:off x="5243041" y="2275815"/>
        <a:ext cx="3854368" cy="709699"/>
      </dsp:txXfrm>
    </dsp:sp>
    <dsp:sp modelId="{AB309988-AFCE-457B-B559-B66DC7DE333C}">
      <dsp:nvSpPr>
        <dsp:cNvPr id="0" name=""/>
        <dsp:cNvSpPr/>
      </dsp:nvSpPr>
      <dsp:spPr>
        <a:xfrm>
          <a:off x="4952928" y="3188134"/>
          <a:ext cx="304461" cy="3044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1CC87-EF56-40AE-8B16-BB3894269DEB}">
      <dsp:nvSpPr>
        <dsp:cNvPr id="0" name=""/>
        <dsp:cNvSpPr/>
      </dsp:nvSpPr>
      <dsp:spPr>
        <a:xfrm>
          <a:off x="5243041" y="2985514"/>
          <a:ext cx="3854368" cy="709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Keine Aussage über Input</a:t>
          </a:r>
        </a:p>
      </dsp:txBody>
      <dsp:txXfrm>
        <a:off x="5243041" y="2985514"/>
        <a:ext cx="3854368" cy="709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Beispiel: B = 2 bedeutet, im Durchschnitt müssen Personen aus der bevorzugtesten Gruppe 2 Einheiten Arbeit weniger leisten, als Personen aus der </a:t>
            </a:r>
            <a:r>
              <a:rPr lang="de-DE" dirty="0" err="1"/>
              <a:t>benachteiligtesten</a:t>
            </a:r>
            <a:r>
              <a:rPr lang="de-DE" dirty="0"/>
              <a:t> Gruppe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104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5-10, da ab 10 das Artefakt schon wieder zu lange braucht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107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PB = Petabyte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9084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emf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3.emf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emf"/><Relationship Id="rId5" Type="http://schemas.openxmlformats.org/officeDocument/2006/relationships/image" Target="../media/image4.jpe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FA11ADF3-A31B-4EDC-8300-3E710D63EB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68424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FA11ADF3-A31B-4EDC-8300-3E710D63EB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Bildplatzhalter 6">
            <a:extLst>
              <a:ext uri="{FF2B5EF4-FFF2-40B4-BE49-F238E27FC236}">
                <a16:creationId xmlns:a16="http://schemas.microsoft.com/office/drawing/2014/main" id="{EF473310-6F96-4F43-A21B-21F4329CDE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" name="Grafik 103">
            <a:extLst>
              <a:ext uri="{FF2B5EF4-FFF2-40B4-BE49-F238E27FC236}">
                <a16:creationId xmlns:a16="http://schemas.microsoft.com/office/drawing/2014/main" id="{7922E846-554F-4AB9-AC00-AEF207AD986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41" name="Titel 1">
            <a:extLst>
              <a:ext uri="{FF2B5EF4-FFF2-40B4-BE49-F238E27FC236}">
                <a16:creationId xmlns:a16="http://schemas.microsoft.com/office/drawing/2014/main" id="{4241266C-710C-4440-8C07-9EDA09237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42" name="Textplatzhalter 7">
            <a:extLst>
              <a:ext uri="{FF2B5EF4-FFF2-40B4-BE49-F238E27FC236}">
                <a16:creationId xmlns:a16="http://schemas.microsoft.com/office/drawing/2014/main" id="{B1A45644-0A0D-495F-9640-025D229258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sp>
        <p:nvSpPr>
          <p:cNvPr id="43" name="Textplatzhalter 9">
            <a:extLst>
              <a:ext uri="{FF2B5EF4-FFF2-40B4-BE49-F238E27FC236}">
                <a16:creationId xmlns:a16="http://schemas.microsoft.com/office/drawing/2014/main" id="{672CF738-3D16-42E1-97DE-60D7B23DE5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333094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7F0B-0D69-4F2E-A0A2-F8FA26E3BF7C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06329" y="1631156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547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941-E76D-416A-AF33-65B53D3785A5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7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06329" y="1631156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16335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3431382"/>
            <a:ext cx="3571199" cy="2769394"/>
          </a:xfrm>
          <a:solidFill>
            <a:schemeClr val="bg2"/>
          </a:solidFill>
        </p:spPr>
        <p:txBody>
          <a:bodyPr wrap="square" lIns="180000" tIns="180000" bIns="18000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52550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B1C-484B-4899-98E6-EB362BE13A10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1115774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1115774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10390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F896-8D1C-46DE-9E9E-9010894131BC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546973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546973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AEA8F67-E60D-40EF-B469-0865A9BBB6C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06329" y="1631156"/>
            <a:ext cx="546973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3234D82-3D7C-4C35-ACF1-5A06F1E2F09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206329" y="5689692"/>
            <a:ext cx="546973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62737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C76E-A77D-4F48-8F46-063559FB155D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AEA8F67-E60D-40EF-B469-0865A9BBB6C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312311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3234D82-3D7C-4C35-ACF1-5A06F1E2F09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312311" y="5689692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4AF4E7F-828A-4F93-A224-CC37323F22E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106303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62F2321-99BF-46DA-82FB-5C0D110A571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106303" y="5689693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95561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F75B-8E06-41EA-9095-78DA6F8CBA18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9594F1-3737-4DC4-9EAD-CF98FA9105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18319" y="1631156"/>
            <a:ext cx="11157742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4937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CD38-B7CE-40BA-8A02-00BA6D6B4613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9594F1-3737-4DC4-9EAD-CF98FA9105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18320" y="1631156"/>
            <a:ext cx="5469733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CAB6B1D-E17E-47DF-93D9-FB8A06ED58F2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06328" y="1631156"/>
            <a:ext cx="5469733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103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881E-3DED-43D6-A417-A7C186EE56EA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7363752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78AF47B9-8A91-4A40-8EEC-F1FF348CA6B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400092CC-C52C-43A0-B095-9A4345B385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FF7514CA-58B6-4149-8F50-89E095FEE6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8EA3E77-72F7-436C-81B1-2C534F9DE62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04863" y="1631156"/>
            <a:ext cx="3571199" cy="45696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47841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Ro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023A5-0DD9-4EDE-B3F8-AE8B566D171E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985FC13-022A-4A6C-8471-9677A9BF0B1E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529CD0F-6647-46B4-9F3B-E2446A352E8D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332B3A29-F89E-40B3-9284-D5FA2A1AC13E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152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 | mit Bil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368AAEB4-E335-41F2-8B59-BDA22239A0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7412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368AAEB4-E335-41F2-8B59-BDA22239A0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00" name="Bildplatzhalter 60">
            <a:extLst>
              <a:ext uri="{FF2B5EF4-FFF2-40B4-BE49-F238E27FC236}">
                <a16:creationId xmlns:a16="http://schemas.microsoft.com/office/drawing/2014/main" id="{93766078-34F5-4986-9D9B-648C76B00D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" name="Grafik 103">
            <a:extLst>
              <a:ext uri="{FF2B5EF4-FFF2-40B4-BE49-F238E27FC236}">
                <a16:creationId xmlns:a16="http://schemas.microsoft.com/office/drawing/2014/main" id="{7922E846-554F-4AB9-AC00-AEF207AD986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05" name="Titel 1">
            <a:extLst>
              <a:ext uri="{FF2B5EF4-FFF2-40B4-BE49-F238E27FC236}">
                <a16:creationId xmlns:a16="http://schemas.microsoft.com/office/drawing/2014/main" id="{5E72A545-D18A-4387-8A1E-ABB5A2C2A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106" name="Textplatzhalter 7">
            <a:extLst>
              <a:ext uri="{FF2B5EF4-FFF2-40B4-BE49-F238E27FC236}">
                <a16:creationId xmlns:a16="http://schemas.microsoft.com/office/drawing/2014/main" id="{80310260-E29F-4335-A559-D4992C1B9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sp>
        <p:nvSpPr>
          <p:cNvPr id="41" name="Textplatzhalter 9">
            <a:extLst>
              <a:ext uri="{FF2B5EF4-FFF2-40B4-BE49-F238E27FC236}">
                <a16:creationId xmlns:a16="http://schemas.microsoft.com/office/drawing/2014/main" id="{1BD7CCEE-7BB6-421E-A2F7-578C84A24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2498526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08416C23-A1C9-4A3C-A02C-B83D990600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5509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08416C23-A1C9-4A3C-A02C-B83D990600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FFAF-2C94-4296-A519-F2AFC9B633BB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293409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14D8-8053-4DB4-874E-70E28250261A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8319" y="1631157"/>
            <a:ext cx="11157742" cy="4569619"/>
          </a:xfrm>
          <a:solidFill>
            <a:schemeClr val="accent4"/>
          </a:solidFill>
        </p:spPr>
        <p:txBody>
          <a:bodyPr wrap="square" lIns="540000" tIns="540000" rIns="540000" bIns="540000" anchor="ctr">
            <a:noAutofit/>
          </a:bodyPr>
          <a:lstStyle>
            <a:lvl1pPr algn="ctr">
              <a:defRPr sz="2000" i="1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1376411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47" name="Bildplatzhalter 60">
            <a:extLst>
              <a:ext uri="{FF2B5EF4-FFF2-40B4-BE49-F238E27FC236}">
                <a16:creationId xmlns:a16="http://schemas.microsoft.com/office/drawing/2014/main" id="{A10C7922-6C2D-4F6D-A7A7-86380590F1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0A98968C-4DA6-40AF-94C9-FC277A4B0B08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390525" y="160153"/>
            <a:chExt cx="333375" cy="136812"/>
          </a:xfrm>
        </p:grpSpPr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D558573A-1AE8-4E91-9D6D-C201FB793A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29696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1B757731-A263-4F50-8E8E-3BDB5E574632}"/>
                </a:ext>
              </a:extLst>
            </p:cNvPr>
            <p:cNvSpPr txBox="1"/>
            <p:nvPr userDrawn="1"/>
          </p:nvSpPr>
          <p:spPr>
            <a:xfrm>
              <a:off x="-353681" y="16015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18ECC25F-964C-49D8-B02A-BFE8BCD70A8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390525" y="1131703"/>
            <a:chExt cx="333375" cy="136812"/>
          </a:xfrm>
        </p:grpSpPr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958219AE-1E9B-45E0-8E2D-2A309441E8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26851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D9355498-0F01-4F90-AD67-1F00810871F3}"/>
                </a:ext>
              </a:extLst>
            </p:cNvPr>
            <p:cNvSpPr txBox="1"/>
            <p:nvPr userDrawn="1"/>
          </p:nvSpPr>
          <p:spPr>
            <a:xfrm>
              <a:off x="-353680" y="113170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C0AF6B1E-2390-4439-A30A-EAF9B5E1ABB2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390525" y="1491963"/>
            <a:chExt cx="333375" cy="136812"/>
          </a:xfrm>
        </p:grpSpPr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6F83EDBC-F5EE-489A-AA37-F033D9940B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628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259AC195-937B-4B15-BBA4-44E57FA2145A}"/>
                </a:ext>
              </a:extLst>
            </p:cNvPr>
            <p:cNvSpPr txBox="1"/>
            <p:nvPr userDrawn="1"/>
          </p:nvSpPr>
          <p:spPr>
            <a:xfrm>
              <a:off x="-353680" y="1491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76DC1EDF-B7A8-463F-A25C-913C2D1930E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390525" y="3292188"/>
            <a:chExt cx="333375" cy="136812"/>
          </a:xfrm>
        </p:grpSpPr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B819A475-F9F3-4F26-8109-F52E0CC8B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3429000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DCA1CC82-1D99-4768-BB7D-1113362839BE}"/>
                </a:ext>
              </a:extLst>
            </p:cNvPr>
            <p:cNvSpPr txBox="1"/>
            <p:nvPr userDrawn="1"/>
          </p:nvSpPr>
          <p:spPr>
            <a:xfrm>
              <a:off x="-353680" y="3292188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FA75C3FE-1C52-4ADD-9C67-6EEB7C1B2693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390525" y="6063963"/>
            <a:chExt cx="333375" cy="136812"/>
          </a:xfrm>
        </p:grpSpPr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23579909-C13A-4A67-89A1-5376BC7F3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200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EA39799A-ADC3-46CC-B4B7-24525CCB4E19}"/>
                </a:ext>
              </a:extLst>
            </p:cNvPr>
            <p:cNvSpPr txBox="1"/>
            <p:nvPr userDrawn="1"/>
          </p:nvSpPr>
          <p:spPr>
            <a:xfrm>
              <a:off x="-353679" y="6063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5A9976AE-F7E6-4F3D-928D-E2F4CE69C651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390525" y="6495763"/>
            <a:chExt cx="333375" cy="136812"/>
          </a:xfrm>
        </p:grpSpPr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AE52C592-3FE6-4097-A72B-3C8648500F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6325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54BA8BAB-BB9E-4AB2-97A5-C2BD750A4ABC}"/>
                </a:ext>
              </a:extLst>
            </p:cNvPr>
            <p:cNvSpPr txBox="1"/>
            <p:nvPr userDrawn="1"/>
          </p:nvSpPr>
          <p:spPr>
            <a:xfrm>
              <a:off x="-353678" y="64957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944DD0E4-60A9-4240-97FF-C57932885BF6}"/>
              </a:ext>
            </a:extLst>
          </p:cNvPr>
          <p:cNvGrpSpPr/>
          <p:nvPr userDrawn="1"/>
        </p:nvGrpSpPr>
        <p:grpSpPr>
          <a:xfrm>
            <a:off x="379928" y="-397421"/>
            <a:ext cx="136808" cy="333375"/>
            <a:chOff x="379928" y="-397421"/>
            <a:chExt cx="136808" cy="333375"/>
          </a:xfrm>
        </p:grpSpPr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61688995-3233-4595-8E72-34D3F1C21A0E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50048" y="-230733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12F1DB1D-A979-4E91-A0BB-72A87A2162EA}"/>
                </a:ext>
              </a:extLst>
            </p:cNvPr>
            <p:cNvSpPr txBox="1"/>
            <p:nvPr userDrawn="1"/>
          </p:nvSpPr>
          <p:spPr>
            <a:xfrm rot="16200000">
              <a:off x="312537" y="-293184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6D1F4F6E-1F8D-4EE1-8F42-561EE9F3F37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203950" y="-397424"/>
            <a:chExt cx="124906" cy="333375"/>
          </a:xfrm>
        </p:grpSpPr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420EEDD4-EF71-4FDC-BC36-3258230F770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03726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ECCD68D0-892A-4A6F-972A-842A8F39A1B5}"/>
                </a:ext>
              </a:extLst>
            </p:cNvPr>
            <p:cNvSpPr txBox="1"/>
            <p:nvPr userDrawn="1"/>
          </p:nvSpPr>
          <p:spPr>
            <a:xfrm rot="16200000">
              <a:off x="613655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57C116C8-310E-4724-9C91-C92ED7B4882B}"/>
              </a:ext>
            </a:extLst>
          </p:cNvPr>
          <p:cNvGrpSpPr/>
          <p:nvPr userDrawn="1"/>
        </p:nvGrpSpPr>
        <p:grpSpPr>
          <a:xfrm>
            <a:off x="5851249" y="-397424"/>
            <a:ext cx="244752" cy="333377"/>
            <a:chOff x="5851249" y="-397424"/>
            <a:chExt cx="244752" cy="333377"/>
          </a:xfrm>
        </p:grpSpPr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6F42C049-0C56-4DA0-894A-E2B500C6631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821365" y="-230734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0A97CD6E-6320-490A-82B8-07989553480B}"/>
                </a:ext>
              </a:extLst>
            </p:cNvPr>
            <p:cNvSpPr txBox="1"/>
            <p:nvPr userDrawn="1"/>
          </p:nvSpPr>
          <p:spPr>
            <a:xfrm rot="16200000">
              <a:off x="5783858" y="-293189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A70930FB-DEEE-4AB2-B50A-B50567F43FBA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92931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C3814D-D7BF-43ED-B9EF-D5A7C5D05C01}"/>
              </a:ext>
            </a:extLst>
          </p:cNvPr>
          <p:cNvGrpSpPr/>
          <p:nvPr userDrawn="1"/>
        </p:nvGrpSpPr>
        <p:grpSpPr>
          <a:xfrm>
            <a:off x="11545613" y="-397427"/>
            <a:ext cx="136800" cy="333375"/>
            <a:chOff x="11545613" y="-397427"/>
            <a:chExt cx="136800" cy="333375"/>
          </a:xfrm>
        </p:grpSpPr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F30BB0A8-82FF-4B37-92A2-59C7DEFDEB6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1515725" y="-230739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FECF3826-24F6-4D05-8D94-4C3411397B58}"/>
                </a:ext>
              </a:extLst>
            </p:cNvPr>
            <p:cNvSpPr txBox="1"/>
            <p:nvPr userDrawn="1"/>
          </p:nvSpPr>
          <p:spPr>
            <a:xfrm rot="16200000">
              <a:off x="11478222" y="-29319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42C3E3B8-06E1-463A-8AD5-8EC3976C2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91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Hintergrun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Bildplatzhalter 6">
            <a:extLst>
              <a:ext uri="{FF2B5EF4-FFF2-40B4-BE49-F238E27FC236}">
                <a16:creationId xmlns:a16="http://schemas.microsoft.com/office/drawing/2014/main" id="{0D2DDB25-9CAC-48C8-BC60-CEBC2F402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203" name="Rechteck 202">
            <a:extLst>
              <a:ext uri="{FF2B5EF4-FFF2-40B4-BE49-F238E27FC236}">
                <a16:creationId xmlns:a16="http://schemas.microsoft.com/office/drawing/2014/main" id="{D42AF6BC-7116-433D-B07A-EB33A00DD47E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4" name="Grafik 113">
            <a:extLst>
              <a:ext uri="{FF2B5EF4-FFF2-40B4-BE49-F238E27FC236}">
                <a16:creationId xmlns:a16="http://schemas.microsoft.com/office/drawing/2014/main" id="{5A5975E2-80E6-4A36-83FC-E1D0A2B54E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45" name="Textplatzhalter 64">
            <a:extLst>
              <a:ext uri="{FF2B5EF4-FFF2-40B4-BE49-F238E27FC236}">
                <a16:creationId xmlns:a16="http://schemas.microsoft.com/office/drawing/2014/main" id="{40B8B35A-8E02-401D-BEA1-2F41C746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932652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Lehrstuhl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Bildplatzhalter 6">
            <a:extLst>
              <a:ext uri="{FF2B5EF4-FFF2-40B4-BE49-F238E27FC236}">
                <a16:creationId xmlns:a16="http://schemas.microsoft.com/office/drawing/2014/main" id="{0D2DDB25-9CAC-48C8-BC60-CEBC2F402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203" name="Rechteck 202">
            <a:extLst>
              <a:ext uri="{FF2B5EF4-FFF2-40B4-BE49-F238E27FC236}">
                <a16:creationId xmlns:a16="http://schemas.microsoft.com/office/drawing/2014/main" id="{D42AF6BC-7116-433D-B07A-EB33A00DD47E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0A98968C-4DA6-40AF-94C9-FC277A4B0B08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390525" y="160153"/>
            <a:chExt cx="333375" cy="136812"/>
          </a:xfrm>
        </p:grpSpPr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D558573A-1AE8-4E91-9D6D-C201FB793A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29696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1B757731-A263-4F50-8E8E-3BDB5E574632}"/>
                </a:ext>
              </a:extLst>
            </p:cNvPr>
            <p:cNvSpPr txBox="1"/>
            <p:nvPr userDrawn="1"/>
          </p:nvSpPr>
          <p:spPr>
            <a:xfrm>
              <a:off x="-353681" y="16015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18ECC25F-964C-49D8-B02A-BFE8BCD70A8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390525" y="1131703"/>
            <a:chExt cx="333375" cy="136812"/>
          </a:xfrm>
        </p:grpSpPr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958219AE-1E9B-45E0-8E2D-2A309441E8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26851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D9355498-0F01-4F90-AD67-1F00810871F3}"/>
                </a:ext>
              </a:extLst>
            </p:cNvPr>
            <p:cNvSpPr txBox="1"/>
            <p:nvPr userDrawn="1"/>
          </p:nvSpPr>
          <p:spPr>
            <a:xfrm>
              <a:off x="-353680" y="113170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C0AF6B1E-2390-4439-A30A-EAF9B5E1ABB2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390525" y="1491963"/>
            <a:chExt cx="333375" cy="136812"/>
          </a:xfrm>
        </p:grpSpPr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6F83EDBC-F5EE-489A-AA37-F033D9940B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628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259AC195-937B-4B15-BBA4-44E57FA2145A}"/>
                </a:ext>
              </a:extLst>
            </p:cNvPr>
            <p:cNvSpPr txBox="1"/>
            <p:nvPr userDrawn="1"/>
          </p:nvSpPr>
          <p:spPr>
            <a:xfrm>
              <a:off x="-353680" y="1491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FA75C3FE-1C52-4ADD-9C67-6EEB7C1B2693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390525" y="6063963"/>
            <a:chExt cx="333375" cy="136812"/>
          </a:xfrm>
        </p:grpSpPr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23579909-C13A-4A67-89A1-5376BC7F3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200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EA39799A-ADC3-46CC-B4B7-24525CCB4E19}"/>
                </a:ext>
              </a:extLst>
            </p:cNvPr>
            <p:cNvSpPr txBox="1"/>
            <p:nvPr userDrawn="1"/>
          </p:nvSpPr>
          <p:spPr>
            <a:xfrm>
              <a:off x="-353679" y="6063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5A9976AE-F7E6-4F3D-928D-E2F4CE69C651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390525" y="6495763"/>
            <a:chExt cx="333375" cy="136812"/>
          </a:xfrm>
        </p:grpSpPr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AE52C592-3FE6-4097-A72B-3C8648500F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6325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54BA8BAB-BB9E-4AB2-97A5-C2BD750A4ABC}"/>
                </a:ext>
              </a:extLst>
            </p:cNvPr>
            <p:cNvSpPr txBox="1"/>
            <p:nvPr userDrawn="1"/>
          </p:nvSpPr>
          <p:spPr>
            <a:xfrm>
              <a:off x="-353678" y="64957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944DD0E4-60A9-4240-97FF-C57932885BF6}"/>
              </a:ext>
            </a:extLst>
          </p:cNvPr>
          <p:cNvGrpSpPr/>
          <p:nvPr userDrawn="1"/>
        </p:nvGrpSpPr>
        <p:grpSpPr>
          <a:xfrm>
            <a:off x="379928" y="-397421"/>
            <a:ext cx="136808" cy="333375"/>
            <a:chOff x="379928" y="-397421"/>
            <a:chExt cx="136808" cy="333375"/>
          </a:xfrm>
        </p:grpSpPr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61688995-3233-4595-8E72-34D3F1C21A0E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50048" y="-230733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12F1DB1D-A979-4E91-A0BB-72A87A2162EA}"/>
                </a:ext>
              </a:extLst>
            </p:cNvPr>
            <p:cNvSpPr txBox="1"/>
            <p:nvPr userDrawn="1"/>
          </p:nvSpPr>
          <p:spPr>
            <a:xfrm rot="16200000">
              <a:off x="312537" y="-293184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6D1F4F6E-1F8D-4EE1-8F42-561EE9F3F37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203950" y="-397424"/>
            <a:chExt cx="124906" cy="333375"/>
          </a:xfrm>
        </p:grpSpPr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420EEDD4-EF71-4FDC-BC36-3258230F770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03726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ECCD68D0-892A-4A6F-972A-842A8F39A1B5}"/>
                </a:ext>
              </a:extLst>
            </p:cNvPr>
            <p:cNvSpPr txBox="1"/>
            <p:nvPr userDrawn="1"/>
          </p:nvSpPr>
          <p:spPr>
            <a:xfrm rot="16200000">
              <a:off x="613655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57C116C8-310E-4724-9C91-C92ED7B4882B}"/>
              </a:ext>
            </a:extLst>
          </p:cNvPr>
          <p:cNvGrpSpPr/>
          <p:nvPr userDrawn="1"/>
        </p:nvGrpSpPr>
        <p:grpSpPr>
          <a:xfrm>
            <a:off x="5851249" y="-397424"/>
            <a:ext cx="244752" cy="333377"/>
            <a:chOff x="5851249" y="-397424"/>
            <a:chExt cx="244752" cy="333377"/>
          </a:xfrm>
        </p:grpSpPr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6F42C049-0C56-4DA0-894A-E2B500C6631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821365" y="-230734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0A97CD6E-6320-490A-82B8-07989553480B}"/>
                </a:ext>
              </a:extLst>
            </p:cNvPr>
            <p:cNvSpPr txBox="1"/>
            <p:nvPr userDrawn="1"/>
          </p:nvSpPr>
          <p:spPr>
            <a:xfrm rot="16200000">
              <a:off x="5783858" y="-293189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A70930FB-DEEE-4AB2-B50A-B50567F43FBA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92931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C3814D-D7BF-43ED-B9EF-D5A7C5D05C01}"/>
              </a:ext>
            </a:extLst>
          </p:cNvPr>
          <p:cNvGrpSpPr/>
          <p:nvPr userDrawn="1"/>
        </p:nvGrpSpPr>
        <p:grpSpPr>
          <a:xfrm>
            <a:off x="11545613" y="-397427"/>
            <a:ext cx="136800" cy="333375"/>
            <a:chOff x="11545613" y="-397427"/>
            <a:chExt cx="136800" cy="333375"/>
          </a:xfrm>
        </p:grpSpPr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F30BB0A8-82FF-4B37-92A2-59C7DEFDEB6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1515725" y="-230739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FECF3826-24F6-4D05-8D94-4C3411397B58}"/>
                </a:ext>
              </a:extLst>
            </p:cNvPr>
            <p:cNvSpPr txBox="1"/>
            <p:nvPr userDrawn="1"/>
          </p:nvSpPr>
          <p:spPr>
            <a:xfrm rot="16200000">
              <a:off x="11478222" y="-29319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76DC1EDF-B7A8-463F-A25C-913C2D1930E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390525" y="3292188"/>
            <a:chExt cx="333375" cy="136812"/>
          </a:xfrm>
        </p:grpSpPr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B819A475-F9F3-4F26-8109-F52E0CC8B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3429000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DCA1CC82-1D99-4768-BB7D-1113362839BE}"/>
                </a:ext>
              </a:extLst>
            </p:cNvPr>
            <p:cNvSpPr txBox="1"/>
            <p:nvPr userDrawn="1"/>
          </p:nvSpPr>
          <p:spPr>
            <a:xfrm>
              <a:off x="-353680" y="3292188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pic>
        <p:nvPicPr>
          <p:cNvPr id="114" name="Grafik 113">
            <a:extLst>
              <a:ext uri="{FF2B5EF4-FFF2-40B4-BE49-F238E27FC236}">
                <a16:creationId xmlns:a16="http://schemas.microsoft.com/office/drawing/2014/main" id="{5A5975E2-80E6-4A36-83FC-E1D0A2B54E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48" name="Textfeld 147">
            <a:extLst>
              <a:ext uri="{FF2B5EF4-FFF2-40B4-BE49-F238E27FC236}">
                <a16:creationId xmlns:a16="http://schemas.microsoft.com/office/drawing/2014/main" id="{D9750AB8-856C-4383-A296-B5A99FB70B82}"/>
              </a:ext>
            </a:extLst>
          </p:cNvPr>
          <p:cNvSpPr txBox="1"/>
          <p:nvPr userDrawn="1"/>
        </p:nvSpPr>
        <p:spPr>
          <a:xfrm>
            <a:off x="2749252" y="4293124"/>
            <a:ext cx="8933159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Prof. Dr. Martin Matzner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Friedrich-Alexander-Universität Erlangen-Nürnberg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Fachbereich Wirtschafts- und Sozialwissenschaften | WiSo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wiso-is-kontakt@fau.de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twitter.com/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ismama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www.is.rw.fau.de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CEDDA531-356A-426B-A7A1-987654E04957}"/>
              </a:ext>
            </a:extLst>
          </p:cNvPr>
          <p:cNvSpPr txBox="1"/>
          <p:nvPr userDrawn="1"/>
        </p:nvSpPr>
        <p:spPr>
          <a:xfrm>
            <a:off x="518317" y="1631156"/>
            <a:ext cx="11157745" cy="624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Lehrstuhl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für Digital Industrial Service Systems</a:t>
            </a:r>
          </a:p>
        </p:txBody>
      </p:sp>
      <p:pic>
        <p:nvPicPr>
          <p:cNvPr id="158" name="Grafik 157" descr="Ein Bild, das Person, Mann, Anzug, Schlips enthält.&#10;&#10;Automatisch generierte Beschreibung">
            <a:extLst>
              <a:ext uri="{FF2B5EF4-FFF2-40B4-BE49-F238E27FC236}">
                <a16:creationId xmlns:a16="http://schemas.microsoft.com/office/drawing/2014/main" id="{E46ACB3E-65A4-4FF8-8469-37139C5602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4"/>
          <a:stretch/>
        </p:blipFill>
        <p:spPr>
          <a:xfrm>
            <a:off x="606715" y="4381523"/>
            <a:ext cx="1731422" cy="1731418"/>
          </a:xfrm>
          <a:prstGeom prst="ellipse">
            <a:avLst/>
          </a:prstGeom>
          <a:ln w="12700">
            <a:noFill/>
          </a:ln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DB542BB-D888-4F3E-BD65-23289067EBAD}"/>
              </a:ext>
            </a:extLst>
          </p:cNvPr>
          <p:cNvGrpSpPr/>
          <p:nvPr userDrawn="1"/>
        </p:nvGrpSpPr>
        <p:grpSpPr>
          <a:xfrm>
            <a:off x="2743303" y="5325676"/>
            <a:ext cx="272947" cy="862512"/>
            <a:chOff x="2743303" y="5141913"/>
            <a:chExt cx="331100" cy="1046275"/>
          </a:xfrm>
        </p:grpSpPr>
        <p:sp>
          <p:nvSpPr>
            <p:cNvPr id="151" name="Freeform 184">
              <a:extLst>
                <a:ext uri="{FF2B5EF4-FFF2-40B4-BE49-F238E27FC236}">
                  <a16:creationId xmlns:a16="http://schemas.microsoft.com/office/drawing/2014/main" id="{696DC01E-8FD7-43AF-AEA2-4B369A89CE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73483" y="5556025"/>
              <a:ext cx="264408" cy="200319"/>
            </a:xfrm>
            <a:custGeom>
              <a:avLst/>
              <a:gdLst>
                <a:gd name="T0" fmla="*/ 0 w 497"/>
                <a:gd name="T1" fmla="*/ 358 h 404"/>
                <a:gd name="T2" fmla="*/ 25 w 497"/>
                <a:gd name="T3" fmla="*/ 359 h 404"/>
                <a:gd name="T4" fmla="*/ 151 w 497"/>
                <a:gd name="T5" fmla="*/ 316 h 404"/>
                <a:gd name="T6" fmla="*/ 92 w 497"/>
                <a:gd name="T7" fmla="*/ 295 h 404"/>
                <a:gd name="T8" fmla="*/ 56 w 497"/>
                <a:gd name="T9" fmla="*/ 245 h 404"/>
                <a:gd name="T10" fmla="*/ 75 w 497"/>
                <a:gd name="T11" fmla="*/ 247 h 404"/>
                <a:gd name="T12" fmla="*/ 102 w 497"/>
                <a:gd name="T13" fmla="*/ 243 h 404"/>
                <a:gd name="T14" fmla="*/ 43 w 497"/>
                <a:gd name="T15" fmla="*/ 208 h 404"/>
                <a:gd name="T16" fmla="*/ 20 w 497"/>
                <a:gd name="T17" fmla="*/ 143 h 404"/>
                <a:gd name="T18" fmla="*/ 20 w 497"/>
                <a:gd name="T19" fmla="*/ 142 h 404"/>
                <a:gd name="T20" fmla="*/ 66 w 497"/>
                <a:gd name="T21" fmla="*/ 155 h 404"/>
                <a:gd name="T22" fmla="*/ 33 w 497"/>
                <a:gd name="T23" fmla="*/ 119 h 404"/>
                <a:gd name="T24" fmla="*/ 21 w 497"/>
                <a:gd name="T25" fmla="*/ 70 h 404"/>
                <a:gd name="T26" fmla="*/ 35 w 497"/>
                <a:gd name="T27" fmla="*/ 19 h 404"/>
                <a:gd name="T28" fmla="*/ 128 w 497"/>
                <a:gd name="T29" fmla="*/ 94 h 404"/>
                <a:gd name="T30" fmla="*/ 245 w 497"/>
                <a:gd name="T31" fmla="*/ 125 h 404"/>
                <a:gd name="T32" fmla="*/ 242 w 497"/>
                <a:gd name="T33" fmla="*/ 102 h 404"/>
                <a:gd name="T34" fmla="*/ 272 w 497"/>
                <a:gd name="T35" fmla="*/ 30 h 404"/>
                <a:gd name="T36" fmla="*/ 344 w 497"/>
                <a:gd name="T37" fmla="*/ 0 h 404"/>
                <a:gd name="T38" fmla="*/ 418 w 497"/>
                <a:gd name="T39" fmla="*/ 33 h 404"/>
                <a:gd name="T40" fmla="*/ 483 w 497"/>
                <a:gd name="T41" fmla="*/ 8 h 404"/>
                <a:gd name="T42" fmla="*/ 438 w 497"/>
                <a:gd name="T43" fmla="*/ 64 h 404"/>
                <a:gd name="T44" fmla="*/ 497 w 497"/>
                <a:gd name="T45" fmla="*/ 48 h 404"/>
                <a:gd name="T46" fmla="*/ 446 w 497"/>
                <a:gd name="T47" fmla="*/ 101 h 404"/>
                <a:gd name="T48" fmla="*/ 446 w 497"/>
                <a:gd name="T49" fmla="*/ 114 h 404"/>
                <a:gd name="T50" fmla="*/ 434 w 497"/>
                <a:gd name="T51" fmla="*/ 196 h 404"/>
                <a:gd name="T52" fmla="*/ 398 w 497"/>
                <a:gd name="T53" fmla="*/ 274 h 404"/>
                <a:gd name="T54" fmla="*/ 339 w 497"/>
                <a:gd name="T55" fmla="*/ 340 h 404"/>
                <a:gd name="T56" fmla="*/ 258 w 497"/>
                <a:gd name="T57" fmla="*/ 386 h 404"/>
                <a:gd name="T58" fmla="*/ 156 w 497"/>
                <a:gd name="T59" fmla="*/ 404 h 404"/>
                <a:gd name="T60" fmla="*/ 0 w 497"/>
                <a:gd name="T61" fmla="*/ 35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404">
                  <a:moveTo>
                    <a:pt x="0" y="358"/>
                  </a:moveTo>
                  <a:cubicBezTo>
                    <a:pt x="8" y="359"/>
                    <a:pt x="16" y="359"/>
                    <a:pt x="25" y="359"/>
                  </a:cubicBezTo>
                  <a:cubicBezTo>
                    <a:pt x="72" y="359"/>
                    <a:pt x="114" y="345"/>
                    <a:pt x="151" y="316"/>
                  </a:cubicBezTo>
                  <a:cubicBezTo>
                    <a:pt x="129" y="315"/>
                    <a:pt x="109" y="309"/>
                    <a:pt x="92" y="295"/>
                  </a:cubicBezTo>
                  <a:cubicBezTo>
                    <a:pt x="74" y="282"/>
                    <a:pt x="62" y="266"/>
                    <a:pt x="56" y="245"/>
                  </a:cubicBezTo>
                  <a:cubicBezTo>
                    <a:pt x="63" y="246"/>
                    <a:pt x="69" y="247"/>
                    <a:pt x="75" y="247"/>
                  </a:cubicBezTo>
                  <a:cubicBezTo>
                    <a:pt x="84" y="247"/>
                    <a:pt x="93" y="246"/>
                    <a:pt x="102" y="243"/>
                  </a:cubicBezTo>
                  <a:cubicBezTo>
                    <a:pt x="78" y="238"/>
                    <a:pt x="59" y="227"/>
                    <a:pt x="43" y="208"/>
                  </a:cubicBezTo>
                  <a:cubicBezTo>
                    <a:pt x="28" y="190"/>
                    <a:pt x="20" y="168"/>
                    <a:pt x="20" y="143"/>
                  </a:cubicBezTo>
                  <a:lnTo>
                    <a:pt x="20" y="142"/>
                  </a:lnTo>
                  <a:cubicBezTo>
                    <a:pt x="35" y="150"/>
                    <a:pt x="50" y="154"/>
                    <a:pt x="66" y="155"/>
                  </a:cubicBezTo>
                  <a:cubicBezTo>
                    <a:pt x="52" y="146"/>
                    <a:pt x="41" y="134"/>
                    <a:pt x="33" y="119"/>
                  </a:cubicBezTo>
                  <a:cubicBezTo>
                    <a:pt x="25" y="104"/>
                    <a:pt x="21" y="88"/>
                    <a:pt x="21" y="70"/>
                  </a:cubicBezTo>
                  <a:cubicBezTo>
                    <a:pt x="21" y="52"/>
                    <a:pt x="26" y="35"/>
                    <a:pt x="35" y="19"/>
                  </a:cubicBezTo>
                  <a:cubicBezTo>
                    <a:pt x="60" y="50"/>
                    <a:pt x="91" y="75"/>
                    <a:pt x="128" y="94"/>
                  </a:cubicBezTo>
                  <a:cubicBezTo>
                    <a:pt x="164" y="113"/>
                    <a:pt x="203" y="123"/>
                    <a:pt x="245" y="125"/>
                  </a:cubicBezTo>
                  <a:cubicBezTo>
                    <a:pt x="243" y="117"/>
                    <a:pt x="242" y="110"/>
                    <a:pt x="242" y="102"/>
                  </a:cubicBezTo>
                  <a:cubicBezTo>
                    <a:pt x="242" y="74"/>
                    <a:pt x="252" y="50"/>
                    <a:pt x="272" y="30"/>
                  </a:cubicBezTo>
                  <a:cubicBezTo>
                    <a:pt x="292" y="10"/>
                    <a:pt x="316" y="0"/>
                    <a:pt x="344" y="0"/>
                  </a:cubicBezTo>
                  <a:cubicBezTo>
                    <a:pt x="373" y="0"/>
                    <a:pt x="398" y="11"/>
                    <a:pt x="418" y="33"/>
                  </a:cubicBezTo>
                  <a:cubicBezTo>
                    <a:pt x="441" y="28"/>
                    <a:pt x="463" y="20"/>
                    <a:pt x="483" y="8"/>
                  </a:cubicBezTo>
                  <a:cubicBezTo>
                    <a:pt x="475" y="32"/>
                    <a:pt x="460" y="51"/>
                    <a:pt x="438" y="64"/>
                  </a:cubicBezTo>
                  <a:cubicBezTo>
                    <a:pt x="458" y="62"/>
                    <a:pt x="477" y="57"/>
                    <a:pt x="497" y="48"/>
                  </a:cubicBezTo>
                  <a:cubicBezTo>
                    <a:pt x="483" y="69"/>
                    <a:pt x="465" y="86"/>
                    <a:pt x="446" y="101"/>
                  </a:cubicBezTo>
                  <a:cubicBezTo>
                    <a:pt x="446" y="104"/>
                    <a:pt x="446" y="108"/>
                    <a:pt x="446" y="114"/>
                  </a:cubicBezTo>
                  <a:cubicBezTo>
                    <a:pt x="446" y="141"/>
                    <a:pt x="442" y="169"/>
                    <a:pt x="434" y="196"/>
                  </a:cubicBezTo>
                  <a:cubicBezTo>
                    <a:pt x="426" y="223"/>
                    <a:pt x="414" y="249"/>
                    <a:pt x="398" y="274"/>
                  </a:cubicBezTo>
                  <a:cubicBezTo>
                    <a:pt x="381" y="299"/>
                    <a:pt x="362" y="321"/>
                    <a:pt x="339" y="340"/>
                  </a:cubicBezTo>
                  <a:cubicBezTo>
                    <a:pt x="317" y="360"/>
                    <a:pt x="290" y="375"/>
                    <a:pt x="258" y="386"/>
                  </a:cubicBezTo>
                  <a:cubicBezTo>
                    <a:pt x="226" y="398"/>
                    <a:pt x="193" y="404"/>
                    <a:pt x="156" y="404"/>
                  </a:cubicBezTo>
                  <a:cubicBezTo>
                    <a:pt x="99" y="404"/>
                    <a:pt x="47" y="388"/>
                    <a:pt x="0" y="35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pic>
          <p:nvPicPr>
            <p:cNvPr id="6" name="Grafik 5" descr="Erdkugel: Afrika und Europa mit einfarbiger Füllung">
              <a:extLst>
                <a:ext uri="{FF2B5EF4-FFF2-40B4-BE49-F238E27FC236}">
                  <a16:creationId xmlns:a16="http://schemas.microsoft.com/office/drawing/2014/main" id="{031BDD71-CF2E-474E-A9AF-915F1830E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43303" y="5857088"/>
              <a:ext cx="331100" cy="331100"/>
            </a:xfrm>
            <a:prstGeom prst="rect">
              <a:avLst/>
            </a:prstGeom>
          </p:spPr>
        </p:pic>
        <p:pic>
          <p:nvPicPr>
            <p:cNvPr id="161" name="Grafik 160" descr="E-Mail mit einfarbiger Füllung">
              <a:extLst>
                <a:ext uri="{FF2B5EF4-FFF2-40B4-BE49-F238E27FC236}">
                  <a16:creationId xmlns:a16="http://schemas.microsoft.com/office/drawing/2014/main" id="{2BC1E2C6-C0CE-41BD-B81D-4C7C3BBAF1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73483" y="5141913"/>
              <a:ext cx="264408" cy="264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991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31EF-6EA6-4A24-8992-69DC7A69151C}" type="datetime4">
              <a:rPr lang="de-DE" smtClean="0"/>
              <a:t>3. Februar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3D1D4D-3108-48AF-9002-E2787CA1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01 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3383538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 | mit Trebbla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FCB49CBC-F4F1-4727-AA52-334118E159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9257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FCB49CBC-F4F1-4727-AA52-334118E159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1" name="Grafik 100">
            <a:extLst>
              <a:ext uri="{FF2B5EF4-FFF2-40B4-BE49-F238E27FC236}">
                <a16:creationId xmlns:a16="http://schemas.microsoft.com/office/drawing/2014/main" id="{C44A4287-4BD1-4B84-9833-77C48593B1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8775"/>
            <a:ext cx="12192000" cy="522922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BA40D48-5FB8-4B6E-9DD1-E2077FDD1880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8" name="Titel 1">
            <a:extLst>
              <a:ext uri="{FF2B5EF4-FFF2-40B4-BE49-F238E27FC236}">
                <a16:creationId xmlns:a16="http://schemas.microsoft.com/office/drawing/2014/main" id="{CD3FEBB4-C881-4BC8-8203-E29FFD0FB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737ED76-7187-4427-953B-A0E34AD10F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 rIns="0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pic>
        <p:nvPicPr>
          <p:cNvPr id="107" name="Grafik 106">
            <a:extLst>
              <a:ext uri="{FF2B5EF4-FFF2-40B4-BE49-F238E27FC236}">
                <a16:creationId xmlns:a16="http://schemas.microsoft.com/office/drawing/2014/main" id="{0C123BA0-CAA7-4613-B464-F66C26AE6E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AD118C3-17CF-4F8A-AE25-53D239BC77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375926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0C8E-4653-4FE0-9AB6-B157E51E80B8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E927CAA4-B123-4D0D-A4C7-75CC8E8BA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4812415B-8283-4EFD-AB2A-7770E2A577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90F2EEED-6972-477D-B247-14E81B6952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11C29535-8DD8-4E03-9317-53BAAC0DB1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181B777B-D971-486E-B692-31A6965DD6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3194DD25-80E9-4423-9510-9C6DBC939E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D06AE031-420B-4257-9BFB-096C0B298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3FCC4FE-3843-4A9C-8A6B-4E4497BFE4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C39F8872-B982-4D68-A3EA-7484AD897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AD59621C-4190-491F-97CE-61708D343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8DEAC195-0656-4779-BC2E-FA1D7D59C9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3EFC9BF-8EA1-44E6-B6BB-76B17C8A65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5E74FCC8-4B63-4399-899A-BA278285B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0047C043-43BE-4074-B994-0187FDCF0D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BAA0F45E-08EA-4F13-B73A-A36B1AD42E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881DADAD-AAC3-44AB-A6CB-49422AE2DF7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068CA3-B949-4604-ACDA-EA3A51006C4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E47A9DDD-B457-4B59-9166-8068CA4E995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AB6475A4-B975-4203-9A27-00B415A5A2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954B7FE0-BF09-4D28-A402-9A893D80A4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91DA9E5E-8D5C-4EDF-89F3-04C0F27A7BD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482E22B8-3DB4-4A9D-AB29-48725670FC0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662E89B8-59A2-4164-AFCD-F7BF8F993A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8374067F-EE70-4B10-8D73-4A0A4001E8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</p:spTree>
    <p:extLst>
      <p:ext uri="{BB962C8B-B14F-4D97-AF65-F5344CB8AC3E}">
        <p14:creationId xmlns:p14="http://schemas.microsoft.com/office/powerpoint/2010/main" val="419323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78D-0F7C-433E-93C8-011F3F257B2F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E927CAA4-B123-4D0D-A4C7-75CC8E8BA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4812415B-8283-4EFD-AB2A-7770E2A577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90F2EEED-6972-477D-B247-14E81B6952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11C29535-8DD8-4E03-9317-53BAAC0DB1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181B777B-D971-486E-B692-31A6965DD6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3194DD25-80E9-4423-9510-9C6DBC939E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D06AE031-420B-4257-9BFB-096C0B298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3FCC4FE-3843-4A9C-8A6B-4E4497BFE4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C39F8872-B982-4D68-A3EA-7484AD897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AD59621C-4190-491F-97CE-61708D343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662E89B8-59A2-4164-AFCD-F7BF8F993A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8374067F-EE70-4B10-8D73-4A0A4001E8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38" name="Bildplatzhalter 8">
            <a:extLst>
              <a:ext uri="{FF2B5EF4-FFF2-40B4-BE49-F238E27FC236}">
                <a16:creationId xmlns:a16="http://schemas.microsoft.com/office/drawing/2014/main" id="{3BDA1354-84E9-4109-84D5-62AFF93F32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9" name="Textplatzhalter 10">
            <a:extLst>
              <a:ext uri="{FF2B5EF4-FFF2-40B4-BE49-F238E27FC236}">
                <a16:creationId xmlns:a16="http://schemas.microsoft.com/office/drawing/2014/main" id="{A0D91CAF-F1F3-4347-829C-D634E9DA0C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33303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 bwMode="inv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40F781E3-735A-4333-AF8D-7842FE86295B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108A481D-2E1F-45DF-86E1-B64481B3202A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4" name="Grafik 143">
            <a:extLst>
              <a:ext uri="{FF2B5EF4-FFF2-40B4-BE49-F238E27FC236}">
                <a16:creationId xmlns:a16="http://schemas.microsoft.com/office/drawing/2014/main" id="{3CA445D2-E628-47F5-8A26-10F5CBE230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1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B494B1E8-B150-47D8-BFC1-832FA1865A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75048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B494B1E8-B150-47D8-BFC1-832FA1865A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1115774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1409702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10B988B-3F29-43AB-A28D-71293531273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44663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10B988B-3F29-43AB-A28D-712935312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17B1-4EF5-4E82-B64D-6D9D06630995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FAE3CB-72CD-47F3-AC56-7CDAC235E1D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06329" y="1631156"/>
            <a:ext cx="5469732" cy="4569619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1633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DED9-9AF1-49E6-842A-BFCE5BF99E9D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20" y="1631157"/>
            <a:ext cx="3568821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FAE3CB-72CD-47F3-AC56-7CDAC235E1D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312780" y="1631156"/>
            <a:ext cx="3568821" cy="4569619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BE42DCF-5B3A-4B71-B7EB-B7136921856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07241" y="1631156"/>
            <a:ext cx="3568821" cy="4569619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2267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5AFDFCF-0983-4270-80C9-4D41CBE025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050606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8" imgW="310" imgH="312" progId="TCLayout.ActiveDocument.1">
                  <p:embed/>
                </p:oleObj>
              </mc:Choice>
              <mc:Fallback>
                <p:oleObj name="think-cell Folie" r:id="rId28" imgW="310" imgH="312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5AFDFCF-0983-4270-80C9-4D41CBE025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B4AF76AE-F8CA-4CAE-8890-6E3DCFB786A6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9" y="6634666"/>
            <a:ext cx="9574509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Freihandform: Form 53">
            <a:extLst>
              <a:ext uri="{FF2B5EF4-FFF2-40B4-BE49-F238E27FC236}">
                <a16:creationId xmlns:a16="http://schemas.microsoft.com/office/drawing/2014/main" id="{7C2D4B7A-C06A-4E74-AFA2-1F145A18ADE3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00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94" r:id="rId2"/>
    <p:sldLayoutId id="2147483718" r:id="rId3"/>
    <p:sldLayoutId id="2147483734" r:id="rId4"/>
    <p:sldLayoutId id="2147483735" r:id="rId5"/>
    <p:sldLayoutId id="2147483697" r:id="rId6"/>
    <p:sldLayoutId id="2147483698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13" r:id="rId22"/>
    <p:sldLayoutId id="2147483736" r:id="rId23"/>
    <p:sldLayoutId id="2147483716" r:id="rId24"/>
    <p:sldLayoutId id="2147483737" r:id="rId2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57" userDrawn="1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3908">
          <p15:clr>
            <a:srgbClr val="F26B43"/>
          </p15:clr>
        </p15:guide>
        <p15:guide id="11" pos="3772">
          <p15:clr>
            <a:srgbClr val="F26B43"/>
          </p15:clr>
        </p15:guide>
        <p15:guide id="12" orient="horz" pos="24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5CBCD50-D025-44A5-0B7B-35ED74441C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C19D622-EB5D-5B2F-8523-6F1DC57D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63" y="2704006"/>
            <a:ext cx="11153677" cy="1775715"/>
          </a:xfrm>
        </p:spPr>
        <p:txBody>
          <a:bodyPr/>
          <a:lstStyle/>
          <a:p>
            <a:r>
              <a:rPr lang="de-DE" dirty="0"/>
              <a:t>Abschlusspräsentation Gruppe 4</a:t>
            </a:r>
            <a:br>
              <a:rPr lang="de-DE" dirty="0"/>
            </a:br>
            <a:r>
              <a:rPr lang="de-DE" dirty="0"/>
              <a:t>Thema 6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E29696-8B3B-D5C2-6D66-4A814D9C5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Forschungsmethodisches Seminar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42CBB4-9FB5-3B6D-26E6-55439CA998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Philippe Huber, Rene Jokiel</a:t>
            </a:r>
          </a:p>
        </p:txBody>
      </p:sp>
    </p:spTree>
    <p:extLst>
      <p:ext uri="{BB962C8B-B14F-4D97-AF65-F5344CB8AC3E}">
        <p14:creationId xmlns:p14="http://schemas.microsoft.com/office/powerpoint/2010/main" val="4001954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wollen versuchen, absichtlich oder unabsichtlich verzerrte Datensätze zu erkennen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Konzepte &amp; Forschungsfrage</a:t>
            </a:r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9883EDCA-14FC-F85F-B946-63D093513C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3529908"/>
              </p:ext>
            </p:extLst>
          </p:nvPr>
        </p:nvGraphicFramePr>
        <p:xfrm>
          <a:off x="585489" y="1549746"/>
          <a:ext cx="10896609" cy="4803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924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4. Artefakt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3.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114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für unsere Forschungsfrage ein Artefakt entwickelt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Forschungsmethode</a:t>
            </a:r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846F53-8847-AA0D-8DC3-5D43EB33D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39" y="2626048"/>
            <a:ext cx="8321121" cy="23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89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Als Input werden zwei Objekte übergeben, ein Datensatz und ein </a:t>
            </a:r>
            <a:r>
              <a:rPr lang="de-DE" dirty="0" err="1"/>
              <a:t>Kontex</a:t>
            </a:r>
            <a:r>
              <a:rPr lang="de-DE" dirty="0"/>
              <a:t>-Objekt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Die Input-Seite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570AEB-AF57-4409-BBB6-4FA8F746D20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455"/>
            <a:ext cx="8998140" cy="47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Nicht jeder Datensatz ist als Input für das Artefakt geeignet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Einschränkungen auf den Datensatz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EBE16C-66EE-784E-8A0A-1BDED8113903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Grundvoraussetzungen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DB668C9-7481-526D-BACA-AA4421559309}"/>
              </a:ext>
            </a:extLst>
          </p:cNvPr>
          <p:cNvSpPr txBox="1"/>
          <p:nvPr/>
        </p:nvSpPr>
        <p:spPr>
          <a:xfrm>
            <a:off x="671118" y="2340456"/>
            <a:ext cx="2843870" cy="674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Tabellarischer Datensatz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CSV-Da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tei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26ECDF2-79BE-2FCF-67AC-0B5B5AEFBBF0}"/>
              </a:ext>
            </a:extLst>
          </p:cNvPr>
          <p:cNvSpPr txBox="1"/>
          <p:nvPr/>
        </p:nvSpPr>
        <p:spPr>
          <a:xfrm>
            <a:off x="515937" y="3200909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Einschränkungen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388E900-F6FD-5261-9C1C-50B47F0BEC48}"/>
                  </a:ext>
                </a:extLst>
              </p:cNvPr>
              <p:cNvSpPr txBox="1"/>
              <p:nvPr/>
            </p:nvSpPr>
            <p:spPr>
              <a:xfrm>
                <a:off x="515937" y="3614909"/>
                <a:ext cx="5993920" cy="1370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Ein Entscheidungsattribut</a:t>
                </a: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 mit exakt zwei Ausprägungen</a:t>
                </a:r>
                <a:br>
                  <a:rPr lang="de-DE" sz="1600" dirty="0">
                    <a:solidFill>
                      <a:prstClr val="black"/>
                    </a:solidFill>
                    <a:latin typeface="Arial"/>
                  </a:rPr>
                </a:b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	- z.B.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𝐴𝑛𝑔𝑒𝑛𝑜𝑚𝑚𝑒𝑛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𝐽𝑎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𝑁𝑒𝑖𝑛</m:t>
                    </m:r>
                    <m:r>
                      <a:rPr lang="de-DE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Nur kategorische und numerische Attribute erlaubt</a:t>
                </a: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388E900-F6FD-5261-9C1C-50B47F0BE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37" y="3614909"/>
                <a:ext cx="5993920" cy="1370119"/>
              </a:xfrm>
              <a:prstGeom prst="rect">
                <a:avLst/>
              </a:prstGeom>
              <a:blipFill>
                <a:blip r:embed="rId2"/>
                <a:stretch>
                  <a:fillRect l="-1933" t="-44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6B30AB2-C09A-B6BB-1B49-B5FEC5F94B46}"/>
              </a:ext>
            </a:extLst>
          </p:cNvPr>
          <p:cNvGrpSpPr/>
          <p:nvPr/>
        </p:nvGrpSpPr>
        <p:grpSpPr>
          <a:xfrm>
            <a:off x="9660447" y="2577769"/>
            <a:ext cx="2254863" cy="2144985"/>
            <a:chOff x="456084" y="1484294"/>
            <a:chExt cx="1433042" cy="1363211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688213B-3A05-5D89-F2C3-6EA0DEE8D0E7}"/>
                </a:ext>
              </a:extLst>
            </p:cNvPr>
            <p:cNvSpPr/>
            <p:nvPr/>
          </p:nvSpPr>
          <p:spPr>
            <a:xfrm>
              <a:off x="477812" y="1484294"/>
              <a:ext cx="1411314" cy="1363211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2D1AB1E-1E4C-46CA-23B7-C3D0C1A0AD16}"/>
                </a:ext>
              </a:extLst>
            </p:cNvPr>
            <p:cNvSpPr txBox="1"/>
            <p:nvPr/>
          </p:nvSpPr>
          <p:spPr>
            <a:xfrm>
              <a:off x="456084" y="1511236"/>
              <a:ext cx="1433042" cy="371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200" dirty="0"/>
                <a:t>Datensatz</a:t>
              </a:r>
              <a:endParaRPr lang="de-DE" dirty="0"/>
            </a:p>
          </p:txBody>
        </p:sp>
        <p:pic>
          <p:nvPicPr>
            <p:cNvPr id="25" name="Grafik 24" descr="Dokument mit einfarbiger Füllung">
              <a:extLst>
                <a:ext uri="{FF2B5EF4-FFF2-40B4-BE49-F238E27FC236}">
                  <a16:creationId xmlns:a16="http://schemas.microsoft.com/office/drawing/2014/main" id="{21EE0D4A-4AF9-F822-DCEB-D9ABF0BAC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0338" y="189141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815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müssen Metainformationen über den Datensatz bereitgestellt werden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Das Kontext Objekt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EBE16C-66EE-784E-8A0A-1BDED8113903}"/>
              </a:ext>
            </a:extLst>
          </p:cNvPr>
          <p:cNvSpPr txBox="1"/>
          <p:nvPr/>
        </p:nvSpPr>
        <p:spPr>
          <a:xfrm>
            <a:off x="515937" y="1927881"/>
            <a:ext cx="1098958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Attribute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DB668C9-7481-526D-BACA-AA4421559309}"/>
              </a:ext>
            </a:extLst>
          </p:cNvPr>
          <p:cNvSpPr txBox="1"/>
          <p:nvPr/>
        </p:nvSpPr>
        <p:spPr>
          <a:xfrm>
            <a:off x="671117" y="2340456"/>
            <a:ext cx="9419329" cy="30321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Attribut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-Typ-Zuordnung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- Typen: Nummerisch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, kategorisch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Wert-Abbildungen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Nicht-numerische Werte werden Zahlen zugeordnet (z.B. w = 1)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Relevante Attribute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Rausfiltern von irrelevanten Attributen (z.B. ID)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Vorherzusagendes Attribut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Der Name des Attributs, das einen Entscheidungskontext hat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496A334-B9BC-F96E-6CCD-AF58F09097C5}"/>
              </a:ext>
            </a:extLst>
          </p:cNvPr>
          <p:cNvSpPr/>
          <p:nvPr/>
        </p:nvSpPr>
        <p:spPr>
          <a:xfrm>
            <a:off x="8918490" y="2349011"/>
            <a:ext cx="2997722" cy="260250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51FF1AB-6B50-165B-8E33-B8E901721CD2}"/>
              </a:ext>
            </a:extLst>
          </p:cNvPr>
          <p:cNvSpPr txBox="1"/>
          <p:nvPr/>
        </p:nvSpPr>
        <p:spPr>
          <a:xfrm>
            <a:off x="9551596" y="2392186"/>
            <a:ext cx="173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Kontext</a:t>
            </a:r>
            <a:endParaRPr lang="de-DE" sz="12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7E230A0-5F75-CB5A-A6B4-3A67131007A2}"/>
              </a:ext>
            </a:extLst>
          </p:cNvPr>
          <p:cNvCxnSpPr>
            <a:cxnSpLocks/>
          </p:cNvCxnSpPr>
          <p:nvPr/>
        </p:nvCxnSpPr>
        <p:spPr>
          <a:xfrm>
            <a:off x="8918490" y="2976961"/>
            <a:ext cx="299772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6D1E4EA-AE39-D4B2-EE72-B61A6480EBBE}"/>
              </a:ext>
            </a:extLst>
          </p:cNvPr>
          <p:cNvCxnSpPr>
            <a:cxnSpLocks/>
          </p:cNvCxnSpPr>
          <p:nvPr/>
        </p:nvCxnSpPr>
        <p:spPr>
          <a:xfrm>
            <a:off x="8917588" y="4379321"/>
            <a:ext cx="299862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B3CE7D-2BD2-9DD9-F92C-61F00B402FDE}"/>
              </a:ext>
            </a:extLst>
          </p:cNvPr>
          <p:cNvSpPr txBox="1"/>
          <p:nvPr/>
        </p:nvSpPr>
        <p:spPr>
          <a:xfrm>
            <a:off x="8917588" y="3020136"/>
            <a:ext cx="3056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  <a:r>
              <a:rPr lang="de-DE" dirty="0" err="1"/>
              <a:t>AttributTypZuordnung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WertAbbildungen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RelevanteAttribute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VorherzusagendesAttribut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2CAD9BC-EA81-0077-3EB1-274544113AA4}"/>
              </a:ext>
            </a:extLst>
          </p:cNvPr>
          <p:cNvSpPr txBox="1"/>
          <p:nvPr/>
        </p:nvSpPr>
        <p:spPr>
          <a:xfrm>
            <a:off x="8917588" y="4419938"/>
            <a:ext cx="299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  <a:r>
              <a:rPr lang="de-DE" dirty="0" err="1"/>
              <a:t>BildeWerteAb</a:t>
            </a:r>
            <a:r>
              <a:rPr lang="de-DE" dirty="0"/>
              <a:t>()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8746195-9123-1AF8-4465-4C9373C8DD5C}"/>
              </a:ext>
            </a:extLst>
          </p:cNvPr>
          <p:cNvSpPr txBox="1"/>
          <p:nvPr/>
        </p:nvSpPr>
        <p:spPr>
          <a:xfrm>
            <a:off x="515936" y="5145029"/>
            <a:ext cx="1296085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Methoden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B262269-644D-C419-788E-65072646D3C8}"/>
              </a:ext>
            </a:extLst>
          </p:cNvPr>
          <p:cNvSpPr txBox="1"/>
          <p:nvPr/>
        </p:nvSpPr>
        <p:spPr>
          <a:xfrm>
            <a:off x="671117" y="5573319"/>
            <a:ext cx="5248712" cy="945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-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BildeWerteAb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()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Setzt die Wert-Abbildungen um</a:t>
            </a: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45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Input-Datensatz wird in einen Test- und Trainingsdatensatz geteilt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42EC68-4AA0-1813-EE4A-1CADA38940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149"/>
            <a:ext cx="8998141" cy="47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20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Test- und Trainingsdatensatz wird ein Entscheidungsbaum trainiert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EA0946F-7D36-3444-1E1F-3F5A10341B6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149"/>
            <a:ext cx="8999119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17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Modell des </a:t>
            </a:r>
            <a:r>
              <a:rPr lang="de-DE" dirty="0" err="1"/>
              <a:t>Machine</a:t>
            </a:r>
            <a:r>
              <a:rPr lang="de-DE" dirty="0"/>
              <a:t> Learning Algorithmus wurde trainiert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820BD8F-ECBC-5B12-F04A-DD6DD48772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9" y="1620943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95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Tabellen-</a:t>
            </a:r>
            <a:r>
              <a:rPr lang="de-DE" dirty="0" err="1"/>
              <a:t>Builder</a:t>
            </a:r>
            <a:r>
              <a:rPr lang="de-DE" dirty="0"/>
              <a:t> erhält beide Input-Objekte als eigenen Input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7450F5B-C2A3-5CE1-E17B-3917E0E0EC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D4C28D-2E53-7C81-9018-F3C4A48D5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31EF-6EA6-4A24-8992-69DC7A69151C}" type="datetime4">
              <a:rPr lang="de-DE" smtClean="0"/>
              <a:t>3. Februar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B0CA80-A177-60A5-F0A8-6410CA27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87EB5A-FD3F-8C3E-33D0-00BA8FFB2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Stand der Wissenschaft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612314F-BD31-EFD7-402A-509482CD85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2.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7FE7A72-F751-9E00-F109-616FB85D85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Experimente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D5C2863-C71D-B54E-19B5-D17F07F19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5.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805D365-DE8E-51EA-0018-845BD65916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Forschungsfrage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A72ECE4-D1A1-A160-3513-79025AA1E3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3.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2CCD047-C9CF-DCCE-4429-9D77B6E359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Artefakt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199FB67-9CB1-EBFC-4E29-18ED1CC8C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4.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1BFF1B8-E9E4-E9E0-8DD0-7541652E22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Nächste Schritte</a:t>
            </a:r>
          </a:p>
          <a:p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92B3A9C-FA8A-CCA1-1A08-C69E4B59D01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6.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F861F90-634E-8C85-1B42-5E330A183E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2BA697FB-7A87-3639-651E-7556D351D3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E637F4E-34B0-A4A0-2810-12AB195317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D1F56FD9-A107-74EB-35C3-72B4F7CEFBB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BC8D2C56-7C56-D2F3-299B-67F7DC5B64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0AD5ED97-9F11-D019-2596-9B72F830817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D5742-F501-AF35-1039-C509D6A26F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6987888D-70C8-6966-6A32-DC7F46E8EB7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6114C7F6-7916-1BD3-B429-B6769D9FA68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1708C651-06CC-8BA5-C401-7ACFC143A60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417CBE31-DA95-4448-0CB2-E7FE8FFAC0C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19A3FC57-30F2-10E8-6326-FC886F75ED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9C2085C7-3F89-C998-07CB-68D4137CB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C384772B-B2B9-B042-FBC1-1B28F24901F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Zwischenpräsentation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94A1D7C7-9989-30F4-F7C8-81B04DE00E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Problem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C1F84E59-CB57-F365-7715-31B5D0CED0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1.</a:t>
            </a:r>
          </a:p>
        </p:txBody>
      </p:sp>
      <p:sp>
        <p:nvSpPr>
          <p:cNvPr id="31" name="Fußzeilenplatzhalter 3">
            <a:extLst>
              <a:ext uri="{FF2B5EF4-FFF2-40B4-BE49-F238E27FC236}">
                <a16:creationId xmlns:a16="http://schemas.microsoft.com/office/drawing/2014/main" id="{8ADB9F28-BD6C-DF49-68BC-2B25B0CC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</p:spTree>
    <p:extLst>
      <p:ext uri="{BB962C8B-B14F-4D97-AF65-F5344CB8AC3E}">
        <p14:creationId xmlns:p14="http://schemas.microsoft.com/office/powerpoint/2010/main" val="423399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FAD6D3D-EBC3-CC31-46CC-BEA958EC5F13}"/>
              </a:ext>
            </a:extLst>
          </p:cNvPr>
          <p:cNvCxnSpPr>
            <a:cxnSpLocks/>
          </p:cNvCxnSpPr>
          <p:nvPr/>
        </p:nvCxnSpPr>
        <p:spPr>
          <a:xfrm>
            <a:off x="5049225" y="3388586"/>
            <a:ext cx="0" cy="5616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76E13BE-A716-9FD9-55D2-0DC8A51359B6}"/>
              </a:ext>
            </a:extLst>
          </p:cNvPr>
          <p:cNvCxnSpPr>
            <a:cxnSpLocks/>
          </p:cNvCxnSpPr>
          <p:nvPr/>
        </p:nvCxnSpPr>
        <p:spPr>
          <a:xfrm>
            <a:off x="6868532" y="3388586"/>
            <a:ext cx="0" cy="5616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 dem Input-Datensatz wird ein neuer Datensatz mittels des Kreuzproduktes erzeugt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Prozess des Tabellen-</a:t>
            </a:r>
            <a:r>
              <a:rPr lang="de-DE" dirty="0" err="1"/>
              <a:t>Builders</a:t>
            </a:r>
            <a:endParaRPr lang="de-DE" dirty="0"/>
          </a:p>
        </p:txBody>
      </p:sp>
      <p:graphicFrame>
        <p:nvGraphicFramePr>
          <p:cNvPr id="21" name="Tabelle 5">
            <a:extLst>
              <a:ext uri="{FF2B5EF4-FFF2-40B4-BE49-F238E27FC236}">
                <a16:creationId xmlns:a16="http://schemas.microsoft.com/office/drawing/2014/main" id="{FF2D73EF-B8BD-3D54-CA44-BE623AA83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215780"/>
              </p:ext>
            </p:extLst>
          </p:nvPr>
        </p:nvGraphicFramePr>
        <p:xfrm>
          <a:off x="4717255" y="2056228"/>
          <a:ext cx="2958826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79413">
                  <a:extLst>
                    <a:ext uri="{9D8B030D-6E8A-4147-A177-3AD203B41FA5}">
                      <a16:colId xmlns:a16="http://schemas.microsoft.com/office/drawing/2014/main" val="1005120986"/>
                    </a:ext>
                  </a:extLst>
                </a:gridCol>
                <a:gridCol w="1479413">
                  <a:extLst>
                    <a:ext uri="{9D8B030D-6E8A-4147-A177-3AD203B41FA5}">
                      <a16:colId xmlns:a16="http://schemas.microsoft.com/office/drawing/2014/main" val="2546745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Verkäufe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09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75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1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357040"/>
                  </a:ext>
                </a:extLst>
              </a:tr>
            </a:tbl>
          </a:graphicData>
        </a:graphic>
      </p:graphicFrame>
      <p:graphicFrame>
        <p:nvGraphicFramePr>
          <p:cNvPr id="22" name="Tabelle 5">
            <a:extLst>
              <a:ext uri="{FF2B5EF4-FFF2-40B4-BE49-F238E27FC236}">
                <a16:creationId xmlns:a16="http://schemas.microsoft.com/office/drawing/2014/main" id="{2F8A0F62-35D0-1C21-EF36-CAA1D0C4B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947480"/>
              </p:ext>
            </p:extLst>
          </p:nvPr>
        </p:nvGraphicFramePr>
        <p:xfrm>
          <a:off x="8925994" y="2056228"/>
          <a:ext cx="2958826" cy="3337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79413">
                  <a:extLst>
                    <a:ext uri="{9D8B030D-6E8A-4147-A177-3AD203B41FA5}">
                      <a16:colId xmlns:a16="http://schemas.microsoft.com/office/drawing/2014/main" val="1005120986"/>
                    </a:ext>
                  </a:extLst>
                </a:gridCol>
                <a:gridCol w="1479413">
                  <a:extLst>
                    <a:ext uri="{9D8B030D-6E8A-4147-A177-3AD203B41FA5}">
                      <a16:colId xmlns:a16="http://schemas.microsoft.com/office/drawing/2014/main" val="2546745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Verkäufe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09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75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168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1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86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45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1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173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15917"/>
                  </a:ext>
                </a:extLst>
              </a:tr>
            </a:tbl>
          </a:graphicData>
        </a:graphic>
      </p:graphicFrame>
      <p:sp>
        <p:nvSpPr>
          <p:cNvPr id="23" name="Textfeld 22">
            <a:extLst>
              <a:ext uri="{FF2B5EF4-FFF2-40B4-BE49-F238E27FC236}">
                <a16:creationId xmlns:a16="http://schemas.microsoft.com/office/drawing/2014/main" id="{2D668F1C-089C-EB29-C036-FD670052410E}"/>
              </a:ext>
            </a:extLst>
          </p:cNvPr>
          <p:cNvSpPr txBox="1"/>
          <p:nvPr/>
        </p:nvSpPr>
        <p:spPr>
          <a:xfrm>
            <a:off x="4616144" y="3964726"/>
            <a:ext cx="819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(</a:t>
            </a:r>
            <a:r>
              <a:rPr lang="de-DE" sz="2000" dirty="0" err="1"/>
              <a:t>m,w</a:t>
            </a:r>
            <a:r>
              <a:rPr lang="de-DE" sz="2000" dirty="0"/>
              <a:t>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7D06B29-2464-2916-D63C-93C66DF29F54}"/>
              </a:ext>
            </a:extLst>
          </p:cNvPr>
          <p:cNvSpPr txBox="1"/>
          <p:nvPr/>
        </p:nvSpPr>
        <p:spPr>
          <a:xfrm>
            <a:off x="6085647" y="3980115"/>
            <a:ext cx="1590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/>
              <a:t>(</a:t>
            </a:r>
            <a:r>
              <a:rPr lang="de-DE" sz="1800" b="1" dirty="0"/>
              <a:t>10</a:t>
            </a:r>
            <a:r>
              <a:rPr lang="de-DE" sz="1800" dirty="0"/>
              <a:t>,11,12,</a:t>
            </a:r>
            <a:r>
              <a:rPr lang="de-DE" sz="1800" b="1" dirty="0"/>
              <a:t>13</a:t>
            </a:r>
            <a:r>
              <a:rPr lang="de-DE" sz="1800" dirty="0"/>
              <a:t>)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6B40B12F-BBEF-467F-47C7-8CFE798462C9}"/>
              </a:ext>
            </a:extLst>
          </p:cNvPr>
          <p:cNvCxnSpPr>
            <a:cxnSpLocks/>
          </p:cNvCxnSpPr>
          <p:nvPr/>
        </p:nvCxnSpPr>
        <p:spPr>
          <a:xfrm>
            <a:off x="7745082" y="4690606"/>
            <a:ext cx="9647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B88873E-FF15-7E5D-E349-1A97D71A49BF}"/>
              </a:ext>
            </a:extLst>
          </p:cNvPr>
          <p:cNvCxnSpPr>
            <a:cxnSpLocks/>
          </p:cNvCxnSpPr>
          <p:nvPr/>
        </p:nvCxnSpPr>
        <p:spPr>
          <a:xfrm>
            <a:off x="4997663" y="4690606"/>
            <a:ext cx="2794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A3F7CB8-6668-AFD3-4DBD-91C8E64A2D26}"/>
              </a:ext>
            </a:extLst>
          </p:cNvPr>
          <p:cNvCxnSpPr>
            <a:cxnSpLocks/>
          </p:cNvCxnSpPr>
          <p:nvPr/>
        </p:nvCxnSpPr>
        <p:spPr>
          <a:xfrm flipV="1">
            <a:off x="6859674" y="4406513"/>
            <a:ext cx="0" cy="3201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377069F4-90CC-5996-A162-D6D1BB09C347}"/>
              </a:ext>
            </a:extLst>
          </p:cNvPr>
          <p:cNvCxnSpPr>
            <a:cxnSpLocks/>
          </p:cNvCxnSpPr>
          <p:nvPr/>
        </p:nvCxnSpPr>
        <p:spPr>
          <a:xfrm flipV="1">
            <a:off x="5025682" y="4406513"/>
            <a:ext cx="0" cy="3201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1274CD32-32BF-29FD-0877-3926786E4171}"/>
              </a:ext>
            </a:extLst>
          </p:cNvPr>
          <p:cNvSpPr txBox="1"/>
          <p:nvPr/>
        </p:nvSpPr>
        <p:spPr>
          <a:xfrm>
            <a:off x="5435220" y="1701281"/>
            <a:ext cx="1619076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 Datensatz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B881F06-4933-956D-C065-1F26A7F738E0}"/>
              </a:ext>
            </a:extLst>
          </p:cNvPr>
          <p:cNvSpPr txBox="1"/>
          <p:nvPr/>
        </p:nvSpPr>
        <p:spPr>
          <a:xfrm>
            <a:off x="9595869" y="1701281"/>
            <a:ext cx="1619076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Neuer Datensatz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49E706F-F160-1211-CF0A-570BCD6B3299}"/>
              </a:ext>
            </a:extLst>
          </p:cNvPr>
          <p:cNvSpPr txBox="1"/>
          <p:nvPr/>
        </p:nvSpPr>
        <p:spPr>
          <a:xfrm>
            <a:off x="509817" y="2056228"/>
            <a:ext cx="3629286" cy="32660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Ausprägungen von kategorischen Attributen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und maximale und minimale Ausprägungen von numerischen Attributen speichern.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Intervalle für die numerischen Werte bilden.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Kreuzprodukt aus den Ausprägungen und den Intervallen bilden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.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-&gt; (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m,w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) x (10,11,12,13)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C710FFE-3AD8-3909-7743-64F4797FA49A}"/>
              </a:ext>
            </a:extLst>
          </p:cNvPr>
          <p:cNvSpPr txBox="1"/>
          <p:nvPr/>
        </p:nvSpPr>
        <p:spPr>
          <a:xfrm>
            <a:off x="5915958" y="4039875"/>
            <a:ext cx="41106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2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7408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neuer Datensatz wurde aus dem Input-Datensatz erzeugt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29F7C38-053D-52EA-51B8-E97361C55F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6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trainierte Entscheidungsbaum erhält den erzeugten Datensatz als Input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3CF3C9E-C0A6-D4AF-7FD8-1CBBE2AF2FB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64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erzeugte Datensatz wird um das Attribut „</a:t>
            </a:r>
            <a:r>
              <a:rPr lang="de-DE" dirty="0" err="1"/>
              <a:t>Prediction</a:t>
            </a:r>
            <a:r>
              <a:rPr lang="de-DE" dirty="0"/>
              <a:t>“ ergänzt. Den Wert bestimmt der Entscheidungsbaum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43EC260-E8E3-D396-61A6-46D43A2693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84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erzeugte Datensatz wird analysiert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74356A-C324-1A6E-609A-5AC6C59C88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19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 der Analyse werde mehrere Werte erhoben und Kennzahlen berechnet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Metrik-Berechnung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8DAEB2B-F003-1479-C402-6D81A832A4DF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Werte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7CC149-5E27-45F5-1B18-C11D0193D276}"/>
              </a:ext>
            </a:extLst>
          </p:cNvPr>
          <p:cNvSpPr txBox="1"/>
          <p:nvPr/>
        </p:nvSpPr>
        <p:spPr>
          <a:xfrm>
            <a:off x="671117" y="2340456"/>
            <a:ext cx="10293294" cy="1216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Anteil an Positiventscheidungen für jede Personengruppe aller kategorischen Attribute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z.B. Geschlecht/männlich: 53% True; Geschlecht/weiblich: 47% True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Mindestanforderung für eine Positiventscheidung für jede Personengruppe aller kategorischen Attribute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-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z.B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. Geschlecht/männlich: 10 Verkäufe/Monat; Geschlecht/weiblich: 12 Verkäufe/Monat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F2E88D-B942-A4CE-3E8B-3FE5E58F52DD}"/>
              </a:ext>
            </a:extLst>
          </p:cNvPr>
          <p:cNvSpPr txBox="1"/>
          <p:nvPr/>
        </p:nvSpPr>
        <p:spPr>
          <a:xfrm>
            <a:off x="515937" y="3804916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Kennzahlen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F0495-222D-B757-B34B-EDE02124498E}"/>
              </a:ext>
            </a:extLst>
          </p:cNvPr>
          <p:cNvSpPr txBox="1"/>
          <p:nvPr/>
        </p:nvSpPr>
        <p:spPr>
          <a:xfrm>
            <a:off x="515936" y="4218916"/>
            <a:ext cx="2797715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Der Anteilsunterschied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Der Anforderungsabstand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endParaRPr lang="de-DE" sz="16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33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Anteilsunterschied spiegelt die Stärke des </a:t>
            </a:r>
            <a:r>
              <a:rPr lang="de-DE" dirty="0" err="1"/>
              <a:t>Biases</a:t>
            </a:r>
            <a:r>
              <a:rPr lang="de-DE" dirty="0"/>
              <a:t> wieder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Anteilsunterschied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791332-33EC-E89C-0C51-2B94EC290B8E}"/>
              </a:ext>
            </a:extLst>
          </p:cNvPr>
          <p:cNvSpPr txBox="1"/>
          <p:nvPr/>
        </p:nvSpPr>
        <p:spPr>
          <a:xfrm>
            <a:off x="509817" y="2056228"/>
            <a:ext cx="4842360" cy="27612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 = Anzahl an kategorischen Attributen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A(x) = Anteil an Positiventscheidungen einer Ausprägung x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max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() = Höchster Positiventscheidungsanteil eines kategorischen Attributs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min() = Niedrigester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Positiventscheidungsanteil eines kategorischen Attributs</a:t>
            </a: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4227D10-3C47-5B6C-6A15-B9E73664A8C2}"/>
              </a:ext>
            </a:extLst>
          </p:cNvPr>
          <p:cNvSpPr txBox="1"/>
          <p:nvPr/>
        </p:nvSpPr>
        <p:spPr>
          <a:xfrm>
            <a:off x="965731" y="4626806"/>
            <a:ext cx="4758357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 Werte zwischen 1 und 0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- 1 = Sehr ungleichverteilte Anteile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- 0 =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Gleichverteilte Anteile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/>
              <p:nvPr/>
            </p:nvSpPr>
            <p:spPr>
              <a:xfrm>
                <a:off x="5724089" y="3014384"/>
                <a:ext cx="6467912" cy="1271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de-DE" sz="32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d>
                                        <m:dPr>
                                          <m:ctrlPr>
                                            <a:rPr kumimoji="0" lang="de-DE" sz="3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de-DE" sz="3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de-DE" sz="3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de-DE" sz="3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0" lang="de-DE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num>
                        <m:den>
                          <m: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∙100</m:t>
                          </m:r>
                        </m:den>
                      </m:f>
                    </m:oMath>
                  </m:oMathPara>
                </a14:m>
                <a:endParaRPr kumimoji="0" lang="de-DE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89" y="3014384"/>
                <a:ext cx="6467912" cy="12717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98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</a:t>
            </a:r>
            <a:r>
              <a:rPr lang="de-DE" sz="2400" dirty="0">
                <a:solidFill>
                  <a:prstClr val="black"/>
                </a:solidFill>
                <a:latin typeface="Arial"/>
              </a:rPr>
              <a:t>Anforderungsabstand stellt den Bias mit einem praktischen Wert dar 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800" dirty="0">
                <a:solidFill>
                  <a:prstClr val="black"/>
                </a:solidFill>
                <a:latin typeface="Arial"/>
              </a:rPr>
              <a:t>Anforderungsabstand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791332-33EC-E89C-0C51-2B94EC290B8E}"/>
              </a:ext>
            </a:extLst>
          </p:cNvPr>
          <p:cNvSpPr txBox="1"/>
          <p:nvPr/>
        </p:nvSpPr>
        <p:spPr>
          <a:xfrm>
            <a:off x="509817" y="2056228"/>
            <a:ext cx="4842360" cy="20656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 = Anzahl an kategorischen Attributen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max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(n) = Höchste Mindestanforderung des kategorischen Attributs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min() =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Niedrigeste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Mindestanforderung eines kategorischen Attributs</a:t>
            </a: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4227D10-3C47-5B6C-6A15-B9E73664A8C2}"/>
              </a:ext>
            </a:extLst>
          </p:cNvPr>
          <p:cNvSpPr txBox="1"/>
          <p:nvPr/>
        </p:nvSpPr>
        <p:spPr>
          <a:xfrm>
            <a:off x="965732" y="4121922"/>
            <a:ext cx="4758357" cy="20287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 Durchschnittlicher Unterschied der Mindestanforderungen zwischen den Personengruppen</a:t>
            </a: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r>
              <a:rPr lang="de-DE" sz="1600" b="1" dirty="0">
                <a:solidFill>
                  <a:prstClr val="black"/>
                </a:solidFill>
                <a:latin typeface="Arial"/>
              </a:rPr>
              <a:t>Aber: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Berechnung der Mindestanforderung muss für jeden Datensatz definiert werden -&gt; Funktioniert erst dann gut, wenn die Mindestanforderung durch eine eindeutige Funktion berechnet wird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/>
              <p:nvPr/>
            </p:nvSpPr>
            <p:spPr>
              <a:xfrm>
                <a:off x="5724089" y="3039551"/>
                <a:ext cx="6467912" cy="1216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de-DE" sz="32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0" lang="de-DE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kumimoji="0" lang="de-DE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89" y="3039551"/>
                <a:ext cx="6467912" cy="1216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868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Artefakt liefert ein Ergebnis am Ende des Prozesses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Output-Seite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1FF3256-8605-019B-39DB-101B0BC435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1456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66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5. Experimente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3.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759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1. Problem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3.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534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wurden 6 Datensätze zum Testen des Artefakts benutzt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Experimente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8DAEB2B-F003-1479-C402-6D81A832A4DF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Selbsterstellte Datensätze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7CC149-5E27-45F5-1B18-C11D0193D276}"/>
              </a:ext>
            </a:extLst>
          </p:cNvPr>
          <p:cNvSpPr txBox="1"/>
          <p:nvPr/>
        </p:nvSpPr>
        <p:spPr>
          <a:xfrm>
            <a:off x="671117" y="2340456"/>
            <a:ext cx="10293294" cy="945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4 Datensätze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Spektrum von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verzerrungslos bis sehr stark verzerrt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Kein Bias, leichter Bias, mittelstarker Bias, sehr starker Bias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F2E88D-B942-A4CE-3E8B-3FE5E58F52DD}"/>
              </a:ext>
            </a:extLst>
          </p:cNvPr>
          <p:cNvSpPr txBox="1"/>
          <p:nvPr/>
        </p:nvSpPr>
        <p:spPr>
          <a:xfrm>
            <a:off x="515938" y="3572158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PiML</a:t>
            </a: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-Datensätze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F0495-222D-B757-B34B-EDE02124498E}"/>
              </a:ext>
            </a:extLst>
          </p:cNvPr>
          <p:cNvSpPr txBox="1"/>
          <p:nvPr/>
        </p:nvSpPr>
        <p:spPr>
          <a:xfrm>
            <a:off x="671117" y="4018684"/>
            <a:ext cx="4467124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2 Datensätze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Ein Datensatz mit Verzerrung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Ein Datensatz ohne Verzerrungen</a:t>
            </a:r>
          </a:p>
        </p:txBody>
      </p:sp>
    </p:spTree>
    <p:extLst>
      <p:ext uri="{BB962C8B-B14F-4D97-AF65-F5344CB8AC3E}">
        <p14:creationId xmlns:p14="http://schemas.microsoft.com/office/powerpoint/2010/main" val="1044836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selbsterstellten Datensätze haben 5 Attribute und 84 Einträge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Selbsterstelle Datensätze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3DC631E-51C8-AD06-F4D2-A47082B44159}"/>
                  </a:ext>
                </a:extLst>
              </p:cNvPr>
              <p:cNvSpPr txBox="1"/>
              <p:nvPr/>
            </p:nvSpPr>
            <p:spPr>
              <a:xfrm>
                <a:off x="509816" y="2056228"/>
                <a:ext cx="4607467" cy="1947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5 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Attribute, 2 kategorisch, 2 numerisch, 1 Entscheidungsattribut</a:t>
                </a: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84 Dateneinträge pro Datensatz</a:t>
                </a: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Anforderung berechnet durch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𝑉𝑒𝑟𝑘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ä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𝑢𝑓𝑒</m:t>
                        </m:r>
                      </m:num>
                      <m:den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𝑀𝑜𝑛𝑎𝑡𝑒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𝑏𝑒𝑠𝑐h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ä</m:t>
                        </m:r>
                        <m:r>
                          <a:rPr lang="de-DE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𝑓𝑡𝑖𝑔𝑡</m:t>
                        </m:r>
                      </m:den>
                    </m:f>
                  </m:oMath>
                </a14:m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Ausprägungen und Intervalle: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3DC631E-51C8-AD06-F4D2-A47082B4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16" y="2056228"/>
                <a:ext cx="4607467" cy="1947649"/>
              </a:xfrm>
              <a:prstGeom prst="rect">
                <a:avLst/>
              </a:prstGeom>
              <a:blipFill>
                <a:blip r:embed="rId2"/>
                <a:stretch>
                  <a:fillRect l="-2517" t="-2813" b="-5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62918418-0CA8-C966-8372-795976D6C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509680"/>
              </p:ext>
            </p:extLst>
          </p:nvPr>
        </p:nvGraphicFramePr>
        <p:xfrm>
          <a:off x="5303191" y="2613784"/>
          <a:ext cx="6736360" cy="163043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47272">
                  <a:extLst>
                    <a:ext uri="{9D8B030D-6E8A-4147-A177-3AD203B41FA5}">
                      <a16:colId xmlns:a16="http://schemas.microsoft.com/office/drawing/2014/main" val="960400381"/>
                    </a:ext>
                  </a:extLst>
                </a:gridCol>
                <a:gridCol w="1347272">
                  <a:extLst>
                    <a:ext uri="{9D8B030D-6E8A-4147-A177-3AD203B41FA5}">
                      <a16:colId xmlns:a16="http://schemas.microsoft.com/office/drawing/2014/main" val="3081578762"/>
                    </a:ext>
                  </a:extLst>
                </a:gridCol>
                <a:gridCol w="1347272">
                  <a:extLst>
                    <a:ext uri="{9D8B030D-6E8A-4147-A177-3AD203B41FA5}">
                      <a16:colId xmlns:a16="http://schemas.microsoft.com/office/drawing/2014/main" val="571925560"/>
                    </a:ext>
                  </a:extLst>
                </a:gridCol>
                <a:gridCol w="1347272">
                  <a:extLst>
                    <a:ext uri="{9D8B030D-6E8A-4147-A177-3AD203B41FA5}">
                      <a16:colId xmlns:a16="http://schemas.microsoft.com/office/drawing/2014/main" val="1045282323"/>
                    </a:ext>
                  </a:extLst>
                </a:gridCol>
                <a:gridCol w="1347272">
                  <a:extLst>
                    <a:ext uri="{9D8B030D-6E8A-4147-A177-3AD203B41FA5}">
                      <a16:colId xmlns:a16="http://schemas.microsoft.com/office/drawing/2014/main" val="3877055650"/>
                    </a:ext>
                  </a:extLst>
                </a:gridCol>
              </a:tblGrid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Geschlecht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Ethnie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Verkäufe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Monate beschäftigt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Gehaltserhöhung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1958952379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m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weiß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b="0" dirty="0"/>
                        <a:t>9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3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n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3379139635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w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afroamerikanisch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…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…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…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1505214006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…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asiatisch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b="0" dirty="0"/>
                        <a:t>25</a:t>
                      </a:r>
                      <a:endParaRPr lang="de-DE" sz="1100" b="0" i="0" dirty="0"/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36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j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3139815760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A3B3168C-FD1A-2D59-2E75-8060DE01F3F3}"/>
              </a:ext>
            </a:extLst>
          </p:cNvPr>
          <p:cNvSpPr txBox="1"/>
          <p:nvPr/>
        </p:nvSpPr>
        <p:spPr>
          <a:xfrm>
            <a:off x="1292580" y="4105976"/>
            <a:ext cx="4235766" cy="1801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Gehaltserhöhung = {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n,j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}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Verkäufe = [9;25]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Monate beschäftigt = [3;36]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Geschlecht = {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m,w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}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Ethnie = {weiß, afroamerikanisch, asiatisch}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113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feld 36">
            <a:extLst>
              <a:ext uri="{FF2B5EF4-FFF2-40B4-BE49-F238E27FC236}">
                <a16:creationId xmlns:a16="http://schemas.microsoft.com/office/drawing/2014/main" id="{268CF00C-CB9B-A595-3064-651EBD963296}"/>
              </a:ext>
            </a:extLst>
          </p:cNvPr>
          <p:cNvSpPr txBox="1"/>
          <p:nvPr/>
        </p:nvSpPr>
        <p:spPr>
          <a:xfrm>
            <a:off x="4552426" y="3591633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Ergebnisse des Artefaktes kommen der Realität sehr nahe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Selbsterstelle Datensätze Ergebnisse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93764E-C9ED-F6C4-1319-5F10A693FC44}"/>
              </a:ext>
            </a:extLst>
          </p:cNvPr>
          <p:cNvSpPr/>
          <p:nvPr/>
        </p:nvSpPr>
        <p:spPr>
          <a:xfrm>
            <a:off x="515938" y="1627464"/>
            <a:ext cx="5698683" cy="2315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241D9C9-CE82-1F7A-B9E1-0F460B12B64B}"/>
              </a:ext>
            </a:extLst>
          </p:cNvPr>
          <p:cNvSpPr/>
          <p:nvPr/>
        </p:nvSpPr>
        <p:spPr>
          <a:xfrm>
            <a:off x="6358854" y="1627464"/>
            <a:ext cx="5698683" cy="2315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043CF0A-FD10-38B9-5428-F6CED3BFA7C9}"/>
              </a:ext>
            </a:extLst>
          </p:cNvPr>
          <p:cNvSpPr/>
          <p:nvPr/>
        </p:nvSpPr>
        <p:spPr>
          <a:xfrm>
            <a:off x="515937" y="4017863"/>
            <a:ext cx="5698683" cy="2315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D09A39E-E716-067E-43FB-FA774C91E4E1}"/>
              </a:ext>
            </a:extLst>
          </p:cNvPr>
          <p:cNvSpPr/>
          <p:nvPr/>
        </p:nvSpPr>
        <p:spPr>
          <a:xfrm>
            <a:off x="6358853" y="4017863"/>
            <a:ext cx="5698684" cy="2315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71B0AB9-262F-3207-E307-05C565E1463A}"/>
              </a:ext>
            </a:extLst>
          </p:cNvPr>
          <p:cNvSpPr txBox="1"/>
          <p:nvPr/>
        </p:nvSpPr>
        <p:spPr>
          <a:xfrm>
            <a:off x="588054" y="1677117"/>
            <a:ext cx="263832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Kein Bias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925324A-A9CA-5CB2-21BC-C48F25D9BDB3}"/>
              </a:ext>
            </a:extLst>
          </p:cNvPr>
          <p:cNvSpPr txBox="1"/>
          <p:nvPr/>
        </p:nvSpPr>
        <p:spPr>
          <a:xfrm>
            <a:off x="588054" y="4052089"/>
            <a:ext cx="263832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Mittelstarker Bias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B492144-E454-7D56-696E-DEDD708A9D73}"/>
              </a:ext>
            </a:extLst>
          </p:cNvPr>
          <p:cNvSpPr txBox="1"/>
          <p:nvPr/>
        </p:nvSpPr>
        <p:spPr>
          <a:xfrm>
            <a:off x="6453357" y="4052089"/>
            <a:ext cx="263832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Sehr starker Bias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CF275C5-2DCB-66C6-361F-D2FADC519628}"/>
              </a:ext>
            </a:extLst>
          </p:cNvPr>
          <p:cNvSpPr txBox="1"/>
          <p:nvPr/>
        </p:nvSpPr>
        <p:spPr>
          <a:xfrm>
            <a:off x="6453357" y="1677117"/>
            <a:ext cx="263832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Leichter Bias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6EA17D2-C19E-81AB-35F8-B693A9D5401D}"/>
              </a:ext>
            </a:extLst>
          </p:cNvPr>
          <p:cNvSpPr txBox="1"/>
          <p:nvPr/>
        </p:nvSpPr>
        <p:spPr>
          <a:xfrm>
            <a:off x="654341" y="2012924"/>
            <a:ext cx="5301842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Positiventscheidungsanteile gleichverteilt zwischen allen Gruppen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84E86CD-3A2A-0D49-C12C-E117DFE33599}"/>
              </a:ext>
            </a:extLst>
          </p:cNvPr>
          <p:cNvCxnSpPr>
            <a:cxnSpLocks/>
          </p:cNvCxnSpPr>
          <p:nvPr/>
        </p:nvCxnSpPr>
        <p:spPr>
          <a:xfrm flipH="1">
            <a:off x="588054" y="2643931"/>
            <a:ext cx="5507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F14B8A25-25AC-692A-BC85-A443B16B59DC}"/>
              </a:ext>
            </a:extLst>
          </p:cNvPr>
          <p:cNvSpPr txBox="1"/>
          <p:nvPr/>
        </p:nvSpPr>
        <p:spPr>
          <a:xfrm>
            <a:off x="654341" y="2718852"/>
            <a:ext cx="5301842" cy="791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PEAs gleichverteilt zwischen allen Gruppen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Anforderungsabstand = 0</a:t>
            </a:r>
            <a:br>
              <a:rPr lang="de-DE" sz="1600" dirty="0"/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Anteilsunterschied = 0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91A79D3-C28D-A874-8701-DD6B05454491}"/>
              </a:ext>
            </a:extLst>
          </p:cNvPr>
          <p:cNvCxnSpPr>
            <a:cxnSpLocks/>
          </p:cNvCxnSpPr>
          <p:nvPr/>
        </p:nvCxnSpPr>
        <p:spPr>
          <a:xfrm flipH="1">
            <a:off x="6464019" y="2643931"/>
            <a:ext cx="5507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9AD26FA-1D07-73A0-93C0-DD0C0F072B86}"/>
              </a:ext>
            </a:extLst>
          </p:cNvPr>
          <p:cNvCxnSpPr>
            <a:cxnSpLocks/>
          </p:cNvCxnSpPr>
          <p:nvPr/>
        </p:nvCxnSpPr>
        <p:spPr>
          <a:xfrm flipH="1">
            <a:off x="6453357" y="5030463"/>
            <a:ext cx="5507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1720836-E67B-2F0F-625C-FE83AB4B4B6B}"/>
              </a:ext>
            </a:extLst>
          </p:cNvPr>
          <p:cNvCxnSpPr>
            <a:cxnSpLocks/>
          </p:cNvCxnSpPr>
          <p:nvPr/>
        </p:nvCxnSpPr>
        <p:spPr>
          <a:xfrm flipH="1">
            <a:off x="611305" y="5030463"/>
            <a:ext cx="5507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8A22916D-91D2-2D1D-E740-06BE7FB34300}"/>
              </a:ext>
            </a:extLst>
          </p:cNvPr>
          <p:cNvSpPr txBox="1"/>
          <p:nvPr/>
        </p:nvSpPr>
        <p:spPr>
          <a:xfrm>
            <a:off x="6464019" y="2020778"/>
            <a:ext cx="5301842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Ethnie gleichverteilt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Geschlecht: m = 56%; w = 44%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EB2ADD2-3FB6-FC85-DE74-594E4470F33C}"/>
              </a:ext>
            </a:extLst>
          </p:cNvPr>
          <p:cNvSpPr txBox="1"/>
          <p:nvPr/>
        </p:nvSpPr>
        <p:spPr>
          <a:xfrm>
            <a:off x="10417351" y="3591633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A92F78B-435C-E24B-D26C-9C7B71383180}"/>
              </a:ext>
            </a:extLst>
          </p:cNvPr>
          <p:cNvSpPr txBox="1"/>
          <p:nvPr/>
        </p:nvSpPr>
        <p:spPr>
          <a:xfrm>
            <a:off x="10417351" y="2311859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A41A6E86-9D2C-40A0-B625-9AB18CE77063}"/>
              </a:ext>
            </a:extLst>
          </p:cNvPr>
          <p:cNvSpPr txBox="1"/>
          <p:nvPr/>
        </p:nvSpPr>
        <p:spPr>
          <a:xfrm>
            <a:off x="4550895" y="2311859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AB6EE53-B282-C804-41DD-94ECFA340D8F}"/>
              </a:ext>
            </a:extLst>
          </p:cNvPr>
          <p:cNvSpPr txBox="1"/>
          <p:nvPr/>
        </p:nvSpPr>
        <p:spPr>
          <a:xfrm>
            <a:off x="4552425" y="5992164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C18D0ED-01AE-0A72-CE01-067FC9925838}"/>
              </a:ext>
            </a:extLst>
          </p:cNvPr>
          <p:cNvSpPr txBox="1"/>
          <p:nvPr/>
        </p:nvSpPr>
        <p:spPr>
          <a:xfrm>
            <a:off x="4550894" y="4712390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F892EA3-8D24-FF3B-92EB-85CF40E06592}"/>
              </a:ext>
            </a:extLst>
          </p:cNvPr>
          <p:cNvSpPr txBox="1"/>
          <p:nvPr/>
        </p:nvSpPr>
        <p:spPr>
          <a:xfrm>
            <a:off x="10417351" y="5990028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1C74088-BCA4-20A1-080A-06E58CB09AE2}"/>
              </a:ext>
            </a:extLst>
          </p:cNvPr>
          <p:cNvSpPr txBox="1"/>
          <p:nvPr/>
        </p:nvSpPr>
        <p:spPr>
          <a:xfrm>
            <a:off x="10393668" y="4712390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7AA1AB8-D55E-8B77-C179-217F99134D67}"/>
              </a:ext>
            </a:extLst>
          </p:cNvPr>
          <p:cNvSpPr txBox="1"/>
          <p:nvPr/>
        </p:nvSpPr>
        <p:spPr>
          <a:xfrm>
            <a:off x="654341" y="4414603"/>
            <a:ext cx="5301842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Ethnie: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39%;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39%;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23%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Geschlecht: m = 57%; w = 43%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BB7C4CD-F157-FCEA-1264-8A695A0D0EAB}"/>
              </a:ext>
            </a:extLst>
          </p:cNvPr>
          <p:cNvSpPr txBox="1"/>
          <p:nvPr/>
        </p:nvSpPr>
        <p:spPr>
          <a:xfrm>
            <a:off x="6464019" y="4406689"/>
            <a:ext cx="5591788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Ethnie: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63,64%;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13,64%;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22,73%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Geschlecht: m =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100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%; w =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0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331FEBC-A1B5-36BA-9B71-EE2E62A8EFCE}"/>
              </a:ext>
            </a:extLst>
          </p:cNvPr>
          <p:cNvSpPr txBox="1"/>
          <p:nvPr/>
        </p:nvSpPr>
        <p:spPr>
          <a:xfrm>
            <a:off x="6464019" y="2718853"/>
            <a:ext cx="5301842" cy="1062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unter Ethnie gleichverteilt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PEA unter Geschlecht: m = 53%; w = 47%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Anforderungsabstand = 0,021</a:t>
            </a:r>
            <a:br>
              <a:rPr lang="de-DE" sz="1600" dirty="0"/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Anteilsunterschied = 0,035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16C0CFE7-74A1-192C-4A53-F0756FA22B50}"/>
              </a:ext>
            </a:extLst>
          </p:cNvPr>
          <p:cNvSpPr txBox="1"/>
          <p:nvPr/>
        </p:nvSpPr>
        <p:spPr>
          <a:xfrm>
            <a:off x="654341" y="5105384"/>
            <a:ext cx="5301842" cy="1062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unter Ethnie: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we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38%;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aa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38%;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24%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PEA unter Geschlecht: m = 56%; w = 44%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Anforderungsabstand = 0,034</a:t>
            </a:r>
            <a:br>
              <a:rPr lang="de-DE" sz="1600" dirty="0"/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Anteilsunterschied = 0,15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7AEA77CA-4BE7-51E7-7514-87218FB89A5F}"/>
              </a:ext>
            </a:extLst>
          </p:cNvPr>
          <p:cNvSpPr txBox="1"/>
          <p:nvPr/>
        </p:nvSpPr>
        <p:spPr>
          <a:xfrm>
            <a:off x="6464019" y="5124735"/>
            <a:ext cx="5301842" cy="1062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unter Ethnie: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we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59%;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aa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14%;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27%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PEA unter Geschlecht: m = 100%; w = 0%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Anforderungsabstand = 0,0</a:t>
            </a:r>
            <a:br>
              <a:rPr lang="de-DE" sz="1600" dirty="0"/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Anteilsunterschied = 0,73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834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PiML</a:t>
            </a:r>
            <a:r>
              <a:rPr lang="de-DE" dirty="0"/>
              <a:t> Datensätze sind viel größer und umfangreicher als die selbsterstellen Datensätze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PiML</a:t>
            </a:r>
            <a:r>
              <a:rPr lang="de-DE" dirty="0"/>
              <a:t> Datensätze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3DC631E-51C8-AD06-F4D2-A47082B44159}"/>
              </a:ext>
            </a:extLst>
          </p:cNvPr>
          <p:cNvSpPr txBox="1"/>
          <p:nvPr/>
        </p:nvSpPr>
        <p:spPr>
          <a:xfrm>
            <a:off x="509816" y="2056228"/>
            <a:ext cx="4607467" cy="2336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10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Attribute,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6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kategorisch, 3 numerisch, 1 Entscheidungsattribut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100.000 Dateneinträge (Non-Bias) und 60.526 Dateneinträge (Bias)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Anforderungsberechnungen weggelassen, da nicht genügend Kontext vorhanden war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Ausprägungen und Intervalle: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B3168C-FD1A-2D59-2E75-8060DE01F3F3}"/>
              </a:ext>
            </a:extLst>
          </p:cNvPr>
          <p:cNvSpPr txBox="1"/>
          <p:nvPr/>
        </p:nvSpPr>
        <p:spPr>
          <a:xfrm>
            <a:off x="6340283" y="1982681"/>
            <a:ext cx="5404304" cy="1954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Symbol" panose="05050102010706020507" pitchFamily="18" charset="2"/>
              <a:buChar char="Þ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Artefakt terminierte nicht bei Durchführung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-&gt; Abbruch nach &gt; 2h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-&gt; Kreuzproduktdatei ~50 GB groß beim Abbruch</a:t>
            </a:r>
          </a:p>
          <a:p>
            <a: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Symbol" panose="05050102010706020507" pitchFamily="18" charset="2"/>
              <a:buChar char="Þ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Daher: Verwendung von Samples für Durchläufe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Durchführungen für Samplegrößen von 5 bis 10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9" name="Tabelle 12">
            <a:extLst>
              <a:ext uri="{FF2B5EF4-FFF2-40B4-BE49-F238E27FC236}">
                <a16:creationId xmlns:a16="http://schemas.microsoft.com/office/drawing/2014/main" id="{A2903CB7-271F-0864-9E30-916823F2B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891788"/>
              </p:ext>
            </p:extLst>
          </p:nvPr>
        </p:nvGraphicFramePr>
        <p:xfrm>
          <a:off x="494501" y="4975614"/>
          <a:ext cx="11545050" cy="12228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54505">
                  <a:extLst>
                    <a:ext uri="{9D8B030D-6E8A-4147-A177-3AD203B41FA5}">
                      <a16:colId xmlns:a16="http://schemas.microsoft.com/office/drawing/2014/main" val="960400381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3081578762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571925560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1045282323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3877055650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37167477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3936259455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79605323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2778704314"/>
                    </a:ext>
                  </a:extLst>
                </a:gridCol>
                <a:gridCol w="1154505">
                  <a:extLst>
                    <a:ext uri="{9D8B030D-6E8A-4147-A177-3AD203B41FA5}">
                      <a16:colId xmlns:a16="http://schemas.microsoft.com/office/drawing/2014/main" val="1849030438"/>
                    </a:ext>
                  </a:extLst>
                </a:gridCol>
              </a:tblGrid>
              <a:tr h="407608">
                <a:tc>
                  <a:txBody>
                    <a:bodyPr/>
                    <a:lstStyle/>
                    <a:p>
                      <a:r>
                        <a:rPr lang="de-DE" sz="1100" dirty="0" err="1"/>
                        <a:t>Mortgage</a:t>
                      </a:r>
                      <a:endParaRPr lang="de-DE" sz="1100" dirty="0">
                        <a:latin typeface="+mn-lt"/>
                      </a:endParaRP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Balance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Amount</a:t>
                      </a:r>
                      <a:r>
                        <a:rPr lang="de-DE" sz="1100" dirty="0"/>
                        <a:t> </a:t>
                      </a:r>
                      <a:r>
                        <a:rPr lang="de-DE" sz="1100" dirty="0" err="1"/>
                        <a:t>Past</a:t>
                      </a:r>
                      <a:r>
                        <a:rPr lang="de-DE" sz="1100" dirty="0"/>
                        <a:t> Due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Delinquency</a:t>
                      </a:r>
                      <a:r>
                        <a:rPr lang="de-DE" sz="1100" dirty="0"/>
                        <a:t> Status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Credit</a:t>
                      </a:r>
                      <a:r>
                        <a:rPr lang="de-DE" sz="1100" dirty="0"/>
                        <a:t> </a:t>
                      </a:r>
                      <a:r>
                        <a:rPr lang="de-DE" sz="1100" dirty="0" err="1"/>
                        <a:t>Inquiry</a:t>
                      </a:r>
                      <a:endParaRPr lang="de-DE" sz="1100" dirty="0"/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Open Trade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Utilization</a:t>
                      </a:r>
                      <a:endParaRPr lang="de-DE" sz="1100" dirty="0"/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Gender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Race</a:t>
                      </a:r>
                      <a:endParaRPr lang="de-DE" sz="1100" dirty="0"/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Status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1958952379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104698.29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2.1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b="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0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3379139635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1822208.19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16839.31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12640.77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5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7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1505214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348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Ergebnisse der Durchführungen waren für beide Datensätze gleich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PiML</a:t>
            </a:r>
            <a:r>
              <a:rPr lang="de-DE" dirty="0"/>
              <a:t> Datensätze Ergebnisse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8DAEB2B-F003-1479-C402-6D81A832A4DF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Non-Bias Datensatz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7CC149-5E27-45F5-1B18-C11D0193D276}"/>
              </a:ext>
            </a:extLst>
          </p:cNvPr>
          <p:cNvSpPr txBox="1"/>
          <p:nvPr/>
        </p:nvSpPr>
        <p:spPr>
          <a:xfrm>
            <a:off x="671117" y="2340456"/>
            <a:ext cx="10293294" cy="945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Ergebnisse beobachtet über mehrere Durchläufe mit gleicher und wechselnder Samplegröße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Sehr starke Gleichverteilung mit allen eingestellten Samplegrößen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-&gt; Anteilsunterschied immer um 0,0 herum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F2E88D-B942-A4CE-3E8B-3FE5E58F52DD}"/>
              </a:ext>
            </a:extLst>
          </p:cNvPr>
          <p:cNvSpPr txBox="1"/>
          <p:nvPr/>
        </p:nvSpPr>
        <p:spPr>
          <a:xfrm>
            <a:off x="515938" y="3572158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Bias Datensatz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F0495-222D-B757-B34B-EDE02124498E}"/>
              </a:ext>
            </a:extLst>
          </p:cNvPr>
          <p:cNvSpPr txBox="1"/>
          <p:nvPr/>
        </p:nvSpPr>
        <p:spPr>
          <a:xfrm>
            <a:off x="671117" y="4018684"/>
            <a:ext cx="9055902" cy="945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Ergebnisse beobachtet über mehrere Durchläufe mit gleicher und wechselnder Samplegröße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Sehr starke Gleichverteilung mit allen eingestellten Samplegrößen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-&gt; Anteilsunterschied immer um 0,0 herum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C275AB-DE76-FE32-8D16-96EA3FD0E7B6}"/>
              </a:ext>
            </a:extLst>
          </p:cNvPr>
          <p:cNvSpPr txBox="1"/>
          <p:nvPr/>
        </p:nvSpPr>
        <p:spPr>
          <a:xfrm>
            <a:off x="671117" y="5430177"/>
            <a:ext cx="7390703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Samples beider Datensätze führten zu den selben Ergebnissen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D2F4171-C866-027A-29FF-E055D6535981}"/>
              </a:ext>
            </a:extLst>
          </p:cNvPr>
          <p:cNvSpPr txBox="1"/>
          <p:nvPr/>
        </p:nvSpPr>
        <p:spPr>
          <a:xfrm>
            <a:off x="671117" y="5793842"/>
            <a:ext cx="775982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Samplegröße nicht groß genug, um akkurate Ergebnisse zu erhalten</a:t>
            </a:r>
          </a:p>
        </p:txBody>
      </p:sp>
    </p:spTree>
    <p:extLst>
      <p:ext uri="{BB962C8B-B14F-4D97-AF65-F5344CB8AC3E}">
        <p14:creationId xmlns:p14="http://schemas.microsoft.com/office/powerpoint/2010/main" val="2518459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vom Artefakt erzeugte Datei wird bei aufwendigeren Daten sehr schnell sehr groß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Dateigröße-Wachstum Rechenbeispiel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44476BF-4BC4-ECF7-202A-F89E8136B03E}"/>
              </a:ext>
            </a:extLst>
          </p:cNvPr>
          <p:cNvSpPr txBox="1"/>
          <p:nvPr/>
        </p:nvSpPr>
        <p:spPr>
          <a:xfrm>
            <a:off x="515937" y="1751712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Selbsterstellte Datensätze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0A0DD98-31CA-0E3B-9FB5-1611D9268087}"/>
                  </a:ext>
                </a:extLst>
              </p:cNvPr>
              <p:cNvSpPr txBox="1"/>
              <p:nvPr/>
            </p:nvSpPr>
            <p:spPr>
              <a:xfrm>
                <a:off x="671117" y="2164287"/>
                <a:ext cx="10293294" cy="19118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Berechnung des Kreuzproduktes: (</a:t>
                </a:r>
                <a:r>
                  <a:rPr lang="de-DE" sz="1600" dirty="0" err="1"/>
                  <a:t>m,w</a:t>
                </a:r>
                <a:r>
                  <a:rPr lang="de-DE" sz="1600" dirty="0"/>
                  <a:t>) ∗ (</a:t>
                </a:r>
                <a:r>
                  <a:rPr lang="de-DE" sz="1600" dirty="0" err="1"/>
                  <a:t>weiss</a:t>
                </a:r>
                <a:r>
                  <a:rPr lang="de-DE" sz="1600" dirty="0"/>
                  <a:t>, afroamerikanisch, asiatisch) ∗ (9,...,25) ∗ (3,...,36)</a:t>
                </a:r>
                <a:br>
                  <a:rPr lang="de-DE" sz="1600" dirty="0"/>
                </a:br>
                <a:r>
                  <a:rPr lang="de-DE" sz="1600" dirty="0"/>
                  <a:t>	- Anzahl an Dateneinträgen: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2∗3∗16∗33 = 3.168</m:t>
                    </m:r>
                  </m:oMath>
                </a14:m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Hinzufügen der Ausprägung „d“ zum Attribut Geschlecht</a:t>
                </a:r>
                <a:br>
                  <a:rPr lang="de-DE" sz="1600" dirty="0">
                    <a:solidFill>
                      <a:prstClr val="black"/>
                    </a:solidFill>
                    <a:latin typeface="Arial"/>
                  </a:rPr>
                </a:b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	- Anzahl an Dateneinträgen: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3 ∗ 3 ∗ 16 ∗ 33 = 4.752</m:t>
                    </m:r>
                  </m:oMath>
                </a14:m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Hinzufügen des neuen Attributs „Standort“ mit 3 Ausprägungen</a:t>
                </a:r>
                <a:br>
                  <a:rPr lang="de-DE" sz="1600" dirty="0">
                    <a:solidFill>
                      <a:prstClr val="black"/>
                    </a:solidFill>
                    <a:latin typeface="Arial"/>
                  </a:rPr>
                </a:b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	- Anzahl an Dateneinträgen: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4.752 ∗ 3 = 14.256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𝐸𝑖𝑛𝑡𝑟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ä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𝑔𝑒</m:t>
                    </m:r>
                  </m:oMath>
                </a14:m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0A0DD98-31CA-0E3B-9FB5-1611D926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17" y="2164287"/>
                <a:ext cx="10293294" cy="1911805"/>
              </a:xfrm>
              <a:prstGeom prst="rect">
                <a:avLst/>
              </a:prstGeom>
              <a:blipFill>
                <a:blip r:embed="rId3"/>
                <a:stretch>
                  <a:fillRect l="-1125" t="-3185" b="-57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BB6B7D58-FEF0-B5AE-94B8-2B477A0F42B0}"/>
              </a:ext>
            </a:extLst>
          </p:cNvPr>
          <p:cNvSpPr txBox="1"/>
          <p:nvPr/>
        </p:nvSpPr>
        <p:spPr>
          <a:xfrm>
            <a:off x="515937" y="4293783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PiML</a:t>
            </a: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Datensätze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7096C3A-0B6C-8AA9-D940-CBACE01C1AD7}"/>
                  </a:ext>
                </a:extLst>
              </p:cNvPr>
              <p:cNvSpPr txBox="1"/>
              <p:nvPr/>
            </p:nvSpPr>
            <p:spPr>
              <a:xfrm>
                <a:off x="671117" y="4731268"/>
                <a:ext cx="11375474" cy="14870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10000"/>
                  </a:lnSpc>
                  <a:spcAft>
                    <a:spcPts val="1200"/>
                  </a:spcAft>
                  <a:buFontTx/>
                  <a:buChar char="-"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Berechnung des Kreuzproduktes (Non Bias): </a:t>
                </a:r>
                <a:r>
                  <a:rPr lang="de-DE" sz="1600" dirty="0"/>
                  <a:t>(104.698,...,1.822.208) ∗ (2,...,16.839) ∗ (0,...,12640) ∗ (0,...,5) ∗ (0,...,11) ∗ (0,1) ∗ (0,1) ∗ (0,1) ∗ (0,1)</a:t>
                </a:r>
                <a:br>
                  <a:rPr lang="de-DE" sz="1600" dirty="0"/>
                </a:br>
                <a:r>
                  <a:rPr lang="de-DE" sz="1600" dirty="0"/>
                  <a:t>	- Anzahl an Dateneinträgen:</a:t>
                </a:r>
                <a14:m>
                  <m:oMath xmlns:m="http://schemas.openxmlformats.org/officeDocument/2006/math">
                    <m:r>
                      <a:rPr lang="de-DE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1.717.510 ∗ 16.839 ∗ 12641 ∗ 6 ∗ 12 ∗ 2 ∗ 2 ∗ 2 ∗ 2 = </m:t>
                    </m:r>
                    <m:sSup>
                      <m:sSupPr>
                        <m:ctrlPr>
                          <a:rPr lang="de-DE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4,21162295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</m:oMath>
                </a14:m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  <a:p>
                <a:pPr marL="285750" indent="-285750">
                  <a:lnSpc>
                    <a:spcPct val="110000"/>
                  </a:lnSpc>
                  <a:spcAft>
                    <a:spcPts val="1200"/>
                  </a:spcAft>
                  <a:buFontTx/>
                  <a:buChar char="-"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Angenommen pro Zeile in der erzeugten CSV Datei sind durchschnittlich 30 Zeichen</a:t>
                </a:r>
                <a:br>
                  <a:rPr lang="de-DE" sz="1600" dirty="0">
                    <a:solidFill>
                      <a:prstClr val="black"/>
                    </a:solidFill>
                    <a:latin typeface="Arial"/>
                  </a:rPr>
                </a:b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	-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4,21162295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= 12.634.868.795,9</m:t>
                    </m:r>
                    <m:r>
                      <a:rPr lang="de-DE" sz="1600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𝐺𝐵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 = 12.634,8687959 </m:t>
                    </m:r>
                    <m:r>
                      <a:rPr lang="pt-BR" sz="1600" b="0" i="1" dirty="0" smtClean="0">
                        <a:effectLst/>
                        <a:latin typeface="Cambria Math" panose="02040503050406030204" pitchFamily="18" charset="0"/>
                      </a:rPr>
                      <m:t>𝑃𝐵</m:t>
                    </m:r>
                    <m:r>
                      <a:rPr lang="de-DE" sz="1600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12.635 </m:t>
                    </m:r>
                    <m:r>
                      <a:rPr lang="de-DE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𝑃𝐵</m:t>
                    </m:r>
                    <m:r>
                      <a:rPr lang="de-DE" sz="1600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 </a:t>
                </a: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7096C3A-0B6C-8AA9-D940-CBACE01C1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17" y="4731268"/>
                <a:ext cx="11375474" cy="1487074"/>
              </a:xfrm>
              <a:prstGeom prst="rect">
                <a:avLst/>
              </a:prstGeom>
              <a:blipFill>
                <a:blip r:embed="rId4"/>
                <a:stretch>
                  <a:fillRect l="-1018" t="-4098" b="-77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722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6. Fazit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3.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162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entwickelte Methode löst das Problem theoretisch, aber nicht praktisch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FD2A4819-6CAD-0BF2-BD23-EC3C3FEFCE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9449933"/>
              </p:ext>
            </p:extLst>
          </p:nvPr>
        </p:nvGraphicFramePr>
        <p:xfrm>
          <a:off x="1246683" y="1444092"/>
          <a:ext cx="9698632" cy="3698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feld 19">
            <a:extLst>
              <a:ext uri="{FF2B5EF4-FFF2-40B4-BE49-F238E27FC236}">
                <a16:creationId xmlns:a16="http://schemas.microsoft.com/office/drawing/2014/main" id="{98DD672A-D452-D578-1969-C787EEC88434}"/>
              </a:ext>
            </a:extLst>
          </p:cNvPr>
          <p:cNvSpPr txBox="1"/>
          <p:nvPr/>
        </p:nvSpPr>
        <p:spPr>
          <a:xfrm>
            <a:off x="2197618" y="5546981"/>
            <a:ext cx="7796761" cy="6833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 </a:t>
            </a:r>
            <a:r>
              <a:rPr kumimoji="0" lang="de-DE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Theoretisch funktionierende Methode für die Forschungsfrage,</a:t>
            </a:r>
            <a:br>
              <a:rPr kumimoji="0" lang="de-DE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praktisch kaum anwendbar</a:t>
            </a:r>
          </a:p>
        </p:txBody>
      </p:sp>
    </p:spTree>
    <p:extLst>
      <p:ext uri="{BB962C8B-B14F-4D97-AF65-F5344CB8AC3E}">
        <p14:creationId xmlns:p14="http://schemas.microsoft.com/office/powerpoint/2010/main" val="832064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22F10C4-5C7B-EB1B-6862-AE72076F0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2647985"/>
            <a:ext cx="11157745" cy="1562031"/>
          </a:xfrm>
        </p:spPr>
        <p:txBody>
          <a:bodyPr/>
          <a:lstStyle/>
          <a:p>
            <a:r>
              <a:rPr lang="de-DE" dirty="0"/>
              <a:t>Vielen Dank für eure </a:t>
            </a:r>
          </a:p>
          <a:p>
            <a:r>
              <a:rPr lang="de-DE" dirty="0"/>
              <a:t>Aufmerksamkeit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82CCC3-22A8-43D8-9D7F-0A6E2AC8C33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342688" y="6634163"/>
            <a:ext cx="849312" cy="123825"/>
          </a:xfrm>
        </p:spPr>
        <p:txBody>
          <a:bodyPr/>
          <a:lstStyle/>
          <a:p>
            <a:fld id="{974F31EF-6EA6-4A24-8992-69DC7A69151C}" type="datetime4">
              <a:rPr lang="de-DE" smtClean="0"/>
              <a:t>3. Februar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11C3A7-7FEE-011D-55D5-B3A80CEF08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98325" y="6634163"/>
            <a:ext cx="193675" cy="123825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126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D79FA6A-9E0A-E503-7EC4-D7635311DF6A}"/>
              </a:ext>
            </a:extLst>
          </p:cNvPr>
          <p:cNvSpPr txBox="1"/>
          <p:nvPr/>
        </p:nvSpPr>
        <p:spPr>
          <a:xfrm>
            <a:off x="515937" y="1638939"/>
            <a:ext cx="11505487" cy="50572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Roselli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Matthews,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Talagala</a:t>
            </a:r>
            <a:r>
              <a:rPr lang="de-DE" sz="1400" dirty="0">
                <a:solidFill>
                  <a:prstClr val="black"/>
                </a:solidFill>
                <a:latin typeface="Arial"/>
              </a:rPr>
              <a:t> (2019). </a:t>
            </a:r>
            <a:r>
              <a:rPr lang="de-DE" sz="1400" dirty="0"/>
              <a:t>Managing Bias in AI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Mehrabi, Gupta, </a:t>
            </a:r>
            <a:r>
              <a:rPr lang="de-DE" sz="1400" dirty="0" err="1"/>
              <a:t>Morstatter</a:t>
            </a:r>
            <a:r>
              <a:rPr lang="de-DE" sz="1400" dirty="0"/>
              <a:t>, Ver Steeg, </a:t>
            </a:r>
            <a:r>
              <a:rPr lang="de-DE" sz="1400" dirty="0" err="1"/>
              <a:t>Galstyan</a:t>
            </a:r>
            <a:r>
              <a:rPr lang="de-DE" sz="1400" dirty="0"/>
              <a:t> (2021). </a:t>
            </a:r>
            <a:r>
              <a:rPr lang="en-US" sz="1400" dirty="0"/>
              <a:t>Attributing Fair Decisions with Attention Interventions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Friedler</a:t>
            </a:r>
            <a:r>
              <a:rPr lang="en-US" sz="1400" dirty="0"/>
              <a:t>, </a:t>
            </a:r>
            <a:r>
              <a:rPr lang="de-DE" sz="1400" dirty="0" err="1"/>
              <a:t>Scheidegger</a:t>
            </a:r>
            <a:r>
              <a:rPr lang="en-US" sz="1400" dirty="0"/>
              <a:t>, </a:t>
            </a:r>
            <a:r>
              <a:rPr lang="de-DE" sz="1400" dirty="0" err="1"/>
              <a:t>Venkatasubramanian</a:t>
            </a:r>
            <a:r>
              <a:rPr lang="en-US" sz="1400" dirty="0"/>
              <a:t>, </a:t>
            </a:r>
            <a:r>
              <a:rPr lang="de-DE" sz="1400" dirty="0" err="1"/>
              <a:t>Choudhary</a:t>
            </a:r>
            <a:r>
              <a:rPr lang="en-US" sz="1400" dirty="0"/>
              <a:t>, </a:t>
            </a:r>
            <a:r>
              <a:rPr lang="de-DE" sz="1400" dirty="0"/>
              <a:t>Hamilton</a:t>
            </a:r>
            <a:r>
              <a:rPr lang="en-US" sz="1400" dirty="0"/>
              <a:t>, </a:t>
            </a:r>
            <a:r>
              <a:rPr lang="de-DE" sz="1400" dirty="0"/>
              <a:t>Roth</a:t>
            </a:r>
            <a:r>
              <a:rPr lang="en-US" sz="1400" dirty="0"/>
              <a:t> (2019). A comparative study of fairness-enhancing interventions in machine learning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Robert, Pierce, Marquis, Kim, </a:t>
            </a:r>
            <a:r>
              <a:rPr lang="de-DE" sz="1400" dirty="0" err="1"/>
              <a:t>Alahmad</a:t>
            </a:r>
            <a:r>
              <a:rPr lang="de-DE" sz="1400" dirty="0"/>
              <a:t> (2020). </a:t>
            </a:r>
            <a:r>
              <a:rPr lang="en-US" sz="1400" dirty="0"/>
              <a:t>Designing fair AI for managing employees in organizations: a review, critique, and design agenda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Agarwal</a:t>
            </a:r>
            <a:r>
              <a:rPr lang="en-US" sz="1400" dirty="0"/>
              <a:t>, </a:t>
            </a:r>
            <a:r>
              <a:rPr lang="de-DE" sz="1400" dirty="0" err="1"/>
              <a:t>Muku</a:t>
            </a:r>
            <a:r>
              <a:rPr lang="en-US" sz="1400" dirty="0"/>
              <a:t>, </a:t>
            </a:r>
            <a:r>
              <a:rPr lang="de-DE" sz="1400" dirty="0"/>
              <a:t>Anand, Arora (2022). </a:t>
            </a:r>
            <a:r>
              <a:rPr lang="en-US" sz="1400" dirty="0"/>
              <a:t>Does Data Repair Lead to Fair Models? Curating Contextually Fair Data To Reduce Model Bias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Dwork</a:t>
            </a:r>
            <a:r>
              <a:rPr lang="en-US" sz="1400" dirty="0"/>
              <a:t>, </a:t>
            </a:r>
            <a:r>
              <a:rPr lang="de-DE" sz="1400" dirty="0"/>
              <a:t>Hardt</a:t>
            </a:r>
            <a:r>
              <a:rPr lang="en-US" sz="1400" dirty="0"/>
              <a:t>, </a:t>
            </a:r>
            <a:r>
              <a:rPr lang="de-DE" sz="1400" dirty="0" err="1"/>
              <a:t>Pitassi</a:t>
            </a:r>
            <a:r>
              <a:rPr lang="en-US" sz="1400" dirty="0"/>
              <a:t>, </a:t>
            </a:r>
            <a:r>
              <a:rPr lang="de-DE" sz="1400" dirty="0" err="1"/>
              <a:t>Reingold</a:t>
            </a:r>
            <a:r>
              <a:rPr lang="en-US" sz="1400" dirty="0"/>
              <a:t>, </a:t>
            </a:r>
            <a:r>
              <a:rPr lang="de-DE" sz="1400" dirty="0" err="1"/>
              <a:t>Zemel</a:t>
            </a:r>
            <a:r>
              <a:rPr lang="en-US" sz="1400" dirty="0"/>
              <a:t> (2012). </a:t>
            </a:r>
            <a:r>
              <a:rPr lang="de-DE" sz="1400" dirty="0"/>
              <a:t>Fairness Through Awareness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Mazilu</a:t>
            </a:r>
            <a:r>
              <a:rPr lang="de-DE" sz="1400" dirty="0"/>
              <a:t>, Paton, </a:t>
            </a:r>
            <a:r>
              <a:rPr lang="de-DE" sz="1400" dirty="0" err="1"/>
              <a:t>Konstantinou</a:t>
            </a:r>
            <a:r>
              <a:rPr lang="de-DE" sz="1400" dirty="0"/>
              <a:t>, Fernandes (2020). Fairness in Data </a:t>
            </a:r>
            <a:r>
              <a:rPr lang="de-DE" sz="1400" dirty="0" err="1"/>
              <a:t>Wrangling</a:t>
            </a:r>
            <a:endParaRPr lang="de-DE" sz="1400" dirty="0"/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Brotcke</a:t>
            </a:r>
            <a:r>
              <a:rPr lang="de-DE" sz="1400" dirty="0"/>
              <a:t> (2022). </a:t>
            </a:r>
            <a:r>
              <a:rPr lang="en-US" sz="1400" dirty="0"/>
              <a:t>Time to Assess Bias in Machine Learning Models for Credit Decisions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Beattie</a:t>
            </a:r>
            <a:r>
              <a:rPr lang="en-US" sz="1400" dirty="0"/>
              <a:t>, </a:t>
            </a:r>
            <a:r>
              <a:rPr lang="de-DE" sz="1400" dirty="0"/>
              <a:t>Watkins</a:t>
            </a:r>
            <a:r>
              <a:rPr lang="en-US" sz="1400" dirty="0"/>
              <a:t>, </a:t>
            </a:r>
            <a:r>
              <a:rPr lang="de-DE" sz="1400" dirty="0"/>
              <a:t>Robinson</a:t>
            </a:r>
            <a:r>
              <a:rPr lang="en-US" sz="1400" dirty="0"/>
              <a:t>, </a:t>
            </a:r>
            <a:r>
              <a:rPr lang="de-DE" sz="1400" dirty="0"/>
              <a:t>Rubin</a:t>
            </a:r>
            <a:r>
              <a:rPr lang="en-US" sz="1400" dirty="0"/>
              <a:t>, </a:t>
            </a:r>
            <a:r>
              <a:rPr lang="de-DE" sz="1400" dirty="0"/>
              <a:t>Watkins</a:t>
            </a:r>
            <a:r>
              <a:rPr lang="en-US" sz="1400" dirty="0"/>
              <a:t> (2022). Measuring and Mitigating Bias in AI-Chatbots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Kamiran</a:t>
            </a:r>
            <a:r>
              <a:rPr lang="en-US" sz="1400" dirty="0"/>
              <a:t>, </a:t>
            </a:r>
            <a:r>
              <a:rPr lang="de-DE" sz="1400" dirty="0"/>
              <a:t>Calders</a:t>
            </a:r>
            <a:r>
              <a:rPr lang="en-US" sz="1400" dirty="0"/>
              <a:t> (2012). Data preprocessing techniques for classification without discrimination</a:t>
            </a:r>
            <a:endParaRPr lang="de-DE" sz="1400" dirty="0"/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de-DE" sz="1600" dirty="0">
              <a:solidFill>
                <a:prstClr val="black"/>
              </a:solidFill>
              <a:latin typeface="Arial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52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Menschengemachte Datensätze enthalten oft Verzerrungen, die sich negativ auf die Fairness von KI auswirken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Problematik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B2E9B0AA-F06A-C2C1-613E-F03D00C58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617418"/>
              </p:ext>
            </p:extLst>
          </p:nvPr>
        </p:nvGraphicFramePr>
        <p:xfrm>
          <a:off x="515937" y="1454543"/>
          <a:ext cx="11157742" cy="4766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2848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2. Stand der Wissenschaft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3.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992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C97387-EEDB-FB9F-9E1F-8D247981C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578FD-E0C9-BB7E-DB7B-3B649348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</a:t>
            </a:r>
            <a:r>
              <a:rPr lang="de-DE" dirty="0" err="1"/>
              <a:t>Jokiel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1152AC-449C-CB51-4129-A76808FE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98EAA61-9E74-3B67-FB3C-B96EE85787F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5180"/>
            <a:ext cx="11157742" cy="4569619"/>
          </a:xfrm>
        </p:spPr>
        <p:txBody>
          <a:bodyPr/>
          <a:lstStyle/>
          <a:p>
            <a:pPr algn="just"/>
            <a:r>
              <a:rPr lang="en-US" sz="1400" dirty="0">
                <a:solidFill>
                  <a:prstClr val="black"/>
                </a:solidFill>
                <a:latin typeface="Arial"/>
              </a:rPr>
              <a:t>( TITLE-ABS-KEY ( ai  AND  fair  AND  adjust  AND  data )  OR  TITLE-ABS-KEY ( ai  AND  fairness  AND  adjust  AND  data )  OR  TITLE-ABS-KEY ( ai  AND  reduce  AND  bias  AND  adjust  AND  data )  OR  TITLE-ABS-KEY ( ai  AND  ensure  AND  fairness  AND  adjust  AND  data )  OR  TITLE-ABS-KEY ( ai  AND  reduce  AND  bias  AND  data )  OR  TITLE-ABS-KEY ( ai  AND  prejudice  AND  adjust  AND  data )  OR  TITLE-ABS-KEY ( ai  AND  prejudice  AND  reduce  AND  data ) )  OR  ( TITLE-ABS-KEY ( fairness ) AND TITLE-ABS-KEY ( ai ) AND TITLE-ABS-KEY ( data ) OR TITLE-ABS-KEY ( "ensure fairness" ) AND TITLE-ABS-KEY ( ai ) AND TITLE-ABS-KEY ( data ) OR TITLE-ABS-KEY ( ai ) AND TITLE-ABS-KEY ( fair ) AND TITLE-ABS-KEY ( data ) AND TITLE-ABS-KEY ( manipulation ) )  OR  TITLE-ABS-KEY ( “fair ai" )</a:t>
            </a:r>
          </a:p>
          <a:p>
            <a:pPr algn="just"/>
            <a:endParaRPr lang="de-DE" dirty="0">
              <a:solidFill>
                <a:prstClr val="black"/>
              </a:solidFill>
              <a:latin typeface="Arial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C0CC60-1B83-7128-7D02-7871F24764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7D31BF9-DD59-B621-B22E-D022B287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206 Suchergebnisse auf 10 für uns Relevante Quellen reduziert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67A2B00-8A9C-058E-B883-28251496D7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Suchanfrage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F1BF3770-B3EC-73DC-3EC3-C587118E3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28886"/>
              </p:ext>
            </p:extLst>
          </p:nvPr>
        </p:nvGraphicFramePr>
        <p:xfrm>
          <a:off x="2972619" y="3426903"/>
          <a:ext cx="6246762" cy="282454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561346">
                  <a:extLst>
                    <a:ext uri="{9D8B030D-6E8A-4147-A177-3AD203B41FA5}">
                      <a16:colId xmlns:a16="http://schemas.microsoft.com/office/drawing/2014/main" val="1595450553"/>
                    </a:ext>
                  </a:extLst>
                </a:gridCol>
                <a:gridCol w="1561346">
                  <a:extLst>
                    <a:ext uri="{9D8B030D-6E8A-4147-A177-3AD203B41FA5}">
                      <a16:colId xmlns:a16="http://schemas.microsoft.com/office/drawing/2014/main" val="3531526526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67534878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86970943"/>
                    </a:ext>
                  </a:extLst>
                </a:gridCol>
              </a:tblGrid>
              <a:tr h="18520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 err="1">
                          <a:effectLst/>
                        </a:rPr>
                        <a:t>Scopus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IEEE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∑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0044989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Zurückgelieferte Ergebnisse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131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75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206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75524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Duplikats-Eliminierung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204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750848"/>
                  </a:ext>
                </a:extLst>
              </a:tr>
              <a:tr h="35809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Titel-Eliminierung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-115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-66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505041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Abstract-Eliminierung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-5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515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Verfügbarkeits-Eliminierung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-4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11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711684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Fulltext-Eliminierung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361957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Forward &amp; Backward Search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8292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18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C97387-EEDB-FB9F-9E1F-8D247981C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578FD-E0C9-BB7E-DB7B-3B649348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</a:t>
            </a:r>
            <a:r>
              <a:rPr lang="de-DE" dirty="0" err="1"/>
              <a:t>Jokiel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1152AC-449C-CB51-4129-A76808FE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98EAA61-9E74-3B67-FB3C-B96EE85787F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pPr algn="just"/>
            <a:r>
              <a:rPr lang="en-US" sz="1400" dirty="0">
                <a:solidFill>
                  <a:prstClr val="black"/>
                </a:solidFill>
                <a:latin typeface="Arial"/>
              </a:rPr>
              <a:t>( TITLE-ABS-KEY ( ai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fair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adjust  AND  data )  OR  TITLE-ABS-KEY ( ai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fairness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adjust  AND  data )  OR  TITLE-ABS-KEY ( ai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reduce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bias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adjust  AND  data )  OR  TITLE-ABS-KEY ( ai  AND  ensure  AND  fairness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adjust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data )  OR  TITLE-ABS-KEY (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ai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reduce  AND  bias  AND  data )  OR  TITLE-ABS-KEY ( ai  AND  prejudice  AND  adjust  AND  data )  OR  TITLE-ABS-KEY ( ai  AND  prejudice  AND  reduce  AND  data ) )  OR  ( TITLE-ABS-KEY ( fairness ) AND TITLE-ABS-KEY ( ai ) AND TITLE-ABS-KEY ( data ) OR TITLE-ABS-KEY ( "</a:t>
            </a:r>
            <a:r>
              <a:rPr lang="en-US" sz="1400" dirty="0">
                <a:solidFill>
                  <a:prstClr val="black"/>
                </a:solidFill>
                <a:highlight>
                  <a:srgbClr val="00FF00"/>
                </a:highlight>
                <a:latin typeface="Arial"/>
              </a:rPr>
              <a:t>ensure fairness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" ) AND TITLE-ABS-KEY ( ai ) AND TITLE-ABS-KEY ( data ) OR TITLE-ABS-KEY ( ai ) AND TITLE-ABS-KEY ( fair ) AND TITLE-ABS-KEY ( data ) AND TITLE-ABS-KEY ( </a:t>
            </a:r>
            <a:r>
              <a:rPr lang="en-US" sz="1400" dirty="0">
                <a:solidFill>
                  <a:prstClr val="black"/>
                </a:solidFill>
                <a:highlight>
                  <a:srgbClr val="00FF00"/>
                </a:highlight>
                <a:latin typeface="Arial"/>
              </a:rPr>
              <a:t>manipulation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) )  OR  TITLE-ABS-KEY ( “</a:t>
            </a:r>
            <a:r>
              <a:rPr lang="en-US" sz="1400" dirty="0">
                <a:solidFill>
                  <a:prstClr val="black"/>
                </a:solidFill>
                <a:highlight>
                  <a:srgbClr val="00FFFF"/>
                </a:highlight>
                <a:latin typeface="Arial"/>
              </a:rPr>
              <a:t>fair ai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" )</a:t>
            </a:r>
          </a:p>
          <a:p>
            <a:pPr algn="just"/>
            <a:endParaRPr lang="de-DE" dirty="0">
              <a:solidFill>
                <a:prstClr val="black"/>
              </a:solidFill>
              <a:latin typeface="Arial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C0CC60-1B83-7128-7D02-7871F24764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7D31BF9-DD59-B621-B22E-D022B287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206 Suchergebnisse auf 10 für uns Relevante Quellen reduziert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67A2B00-8A9C-058E-B883-28251496D7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Suchanfrage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4AA91381-1E98-0F51-2BC0-284C1EF45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311562"/>
              </p:ext>
            </p:extLst>
          </p:nvPr>
        </p:nvGraphicFramePr>
        <p:xfrm>
          <a:off x="2972619" y="3429000"/>
          <a:ext cx="6246762" cy="282454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561346">
                  <a:extLst>
                    <a:ext uri="{9D8B030D-6E8A-4147-A177-3AD203B41FA5}">
                      <a16:colId xmlns:a16="http://schemas.microsoft.com/office/drawing/2014/main" val="1595450553"/>
                    </a:ext>
                  </a:extLst>
                </a:gridCol>
                <a:gridCol w="1561346">
                  <a:extLst>
                    <a:ext uri="{9D8B030D-6E8A-4147-A177-3AD203B41FA5}">
                      <a16:colId xmlns:a16="http://schemas.microsoft.com/office/drawing/2014/main" val="3531526526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67534878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86970943"/>
                    </a:ext>
                  </a:extLst>
                </a:gridCol>
              </a:tblGrid>
              <a:tr h="18520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 err="1">
                          <a:effectLst/>
                        </a:rPr>
                        <a:t>Scopus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IEEE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∑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0044989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Zurückgelieferte Ergebnisse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131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75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206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75524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Duplikats-Eliminierung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204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750848"/>
                  </a:ext>
                </a:extLst>
              </a:tr>
              <a:tr h="35809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Titel-Eliminierung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-115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-66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505041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Abstract-Eliminierung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-5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515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Verfügbarkeits-Eliminierung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-4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11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711684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Fulltext-Eliminierung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361957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Forward &amp; Backward Search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8292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04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36C244-156F-F494-F63E-FCD5DE1C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626FDD-8695-9313-B59B-0A8D506D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E2A056-47E3-BECF-6928-761BE5284BD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sz="2000" u="sng" dirty="0">
                <a:solidFill>
                  <a:prstClr val="black"/>
                </a:solidFill>
                <a:latin typeface="Arial"/>
              </a:rPr>
              <a:t>Fairness schaffen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Anpassung von Aufmerksamkeit auf kritische Attribute in KI-Modellen (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Ninareh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2021)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Heuristiken für spezifische Fälle (</a:t>
            </a:r>
            <a:r>
              <a:rPr lang="de-DE" sz="1600" dirty="0" err="1"/>
              <a:t>Roselli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2019)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dirty="0">
                <a:solidFill>
                  <a:prstClr val="black"/>
                </a:solidFill>
                <a:latin typeface="Arial"/>
              </a:rPr>
              <a:t>„Data 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Wrangling</a:t>
            </a:r>
            <a:r>
              <a:rPr lang="de-DE" dirty="0">
                <a:solidFill>
                  <a:prstClr val="black"/>
                </a:solidFill>
                <a:latin typeface="Arial"/>
              </a:rPr>
              <a:t>“ (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Mazilu</a:t>
            </a:r>
            <a:r>
              <a:rPr lang="de-DE" dirty="0">
                <a:solidFill>
                  <a:prstClr val="black"/>
                </a:solidFill>
                <a:latin typeface="Arial"/>
              </a:rPr>
              <a:t>, et al, 2020)</a:t>
            </a:r>
          </a:p>
          <a:p>
            <a:pPr marL="285750" indent="-285750">
              <a:lnSpc>
                <a:spcPct val="110000"/>
              </a:lnSpc>
              <a:spcAft>
                <a:spcPts val="1200"/>
              </a:spcAft>
              <a:buClr>
                <a:schemeClr val="tx1"/>
              </a:buClr>
              <a:buFontTx/>
              <a:buChar char="-"/>
            </a:pPr>
            <a:r>
              <a:rPr lang="de-DE" dirty="0">
                <a:solidFill>
                  <a:prstClr val="black"/>
                </a:solidFill>
                <a:latin typeface="Arial"/>
              </a:rPr>
              <a:t>Mathematische Methoden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lang="de-DE" sz="1600" dirty="0" err="1"/>
              <a:t>Kamiran</a:t>
            </a:r>
            <a:r>
              <a:rPr lang="de-DE" sz="1600" dirty="0"/>
              <a:t>,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2012)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r>
              <a:rPr lang="de-DE" sz="2000" u="sng" dirty="0">
                <a:solidFill>
                  <a:prstClr val="black"/>
                </a:solidFill>
                <a:latin typeface="Arial"/>
              </a:rPr>
              <a:t>Unfairness entdecken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Transparenz und XAI (</a:t>
            </a:r>
            <a:r>
              <a:rPr lang="de-DE" sz="1600" dirty="0"/>
              <a:t>Robert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2020)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Statistische Analysen (</a:t>
            </a:r>
            <a:r>
              <a:rPr lang="de-DE" sz="1600" dirty="0" err="1"/>
              <a:t>Dwork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2012)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Mathematische Methoden (</a:t>
            </a:r>
            <a:r>
              <a:rPr lang="de-DE" sz="1600" dirty="0" err="1"/>
              <a:t>Kamiran</a:t>
            </a:r>
            <a:r>
              <a:rPr lang="de-DE" sz="1600" dirty="0"/>
              <a:t>,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2012)</a:t>
            </a: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09F377-470B-15F5-DDFE-DB2E66E5B4E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EC1C8E7-BC8A-8CC7-2203-191781CF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gibt viele Ansätze, um Unfairness zu entdecken und Fairness zu schaffen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8C3F681-8E9A-C6B1-6A73-0E49272B30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Methoden für Fair AI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0124B4C2-AB22-EE42-CE3E-D14C533E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</a:t>
            </a:r>
            <a:r>
              <a:rPr lang="de-DE" dirty="0" err="1"/>
              <a:t>Jokiel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728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3. Forschungsfrage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3.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2483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96334d9f-9ba8-4fb0-901f-f28b51da46b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AU - Rechts- und Wirtschaftswissenschaftliche Fakultät">
  <a:themeElements>
    <a:clrScheme name="Benutzerdefiniert 2">
      <a:dk1>
        <a:sysClr val="windowText" lastClr="000000"/>
      </a:dk1>
      <a:lt1>
        <a:srgbClr val="FFFFFF"/>
      </a:lt1>
      <a:dk2>
        <a:srgbClr val="C50F3C"/>
      </a:dk2>
      <a:lt2>
        <a:srgbClr val="FFFFFF"/>
      </a:lt2>
      <a:accent1>
        <a:srgbClr val="C7C7C7"/>
      </a:accent1>
      <a:accent2>
        <a:srgbClr val="971B2F"/>
      </a:accent2>
      <a:accent3>
        <a:srgbClr val="C50F3C"/>
      </a:accent3>
      <a:accent4>
        <a:srgbClr val="EBCCB7"/>
      </a:accent4>
      <a:accent5>
        <a:srgbClr val="004A9F"/>
      </a:accent5>
      <a:accent6>
        <a:srgbClr val="04316A"/>
      </a:accent6>
      <a:hlink>
        <a:srgbClr val="971B2F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2579</Words>
  <Application>Microsoft Office PowerPoint</Application>
  <PresentationFormat>Breitbild</PresentationFormat>
  <Paragraphs>497</Paragraphs>
  <Slides>39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Symbol</vt:lpstr>
      <vt:lpstr>FAU - Rechts- und Wirtschaftswissenschaftliche Fakultät</vt:lpstr>
      <vt:lpstr>think-cell Folie</vt:lpstr>
      <vt:lpstr>Abschlusspräsentation Gruppe 4 Thema 6</vt:lpstr>
      <vt:lpstr>Agenda</vt:lpstr>
      <vt:lpstr>1. Problem</vt:lpstr>
      <vt:lpstr>Menschengemachte Datensätze enthalten oft Verzerrungen, die sich negativ auf die Fairness von KI auswirken</vt:lpstr>
      <vt:lpstr>2. Stand der Wissenschaft</vt:lpstr>
      <vt:lpstr>Wir haben 206 Suchergebnisse auf 10 für uns Relevante Quellen reduziert</vt:lpstr>
      <vt:lpstr>Wir haben 206 Suchergebnisse auf 10 für uns Relevante Quellen reduziert</vt:lpstr>
      <vt:lpstr>Es gibt viele Ansätze, um Unfairness zu entdecken und Fairness zu schaffen</vt:lpstr>
      <vt:lpstr>3. Forschungsfrage</vt:lpstr>
      <vt:lpstr>Wir wollen versuchen, absichtlich oder unabsichtlich verzerrte Datensätze zu erkennen</vt:lpstr>
      <vt:lpstr>4. Artefakt</vt:lpstr>
      <vt:lpstr>Wir haben für unsere Forschungsfrage ein Artefakt entwickelt</vt:lpstr>
      <vt:lpstr>Als Input werden zwei Objekte übergeben, ein Datensatz und ein Kontex-Objekt</vt:lpstr>
      <vt:lpstr>Nicht jeder Datensatz ist als Input für das Artefakt geeignet</vt:lpstr>
      <vt:lpstr>Es müssen Metainformationen über den Datensatz bereitgestellt werden</vt:lpstr>
      <vt:lpstr>Der Input-Datensatz wird in einen Test- und Trainingsdatensatz geteilt</vt:lpstr>
      <vt:lpstr>Mit dem Test- und Trainingsdatensatz wird ein Entscheidungsbaum trainiert</vt:lpstr>
      <vt:lpstr>Das Modell des Machine Learning Algorithmus wurde trainiert</vt:lpstr>
      <vt:lpstr>Der Tabellen-Builder erhält beide Input-Objekte als eigenen Input</vt:lpstr>
      <vt:lpstr>Aus dem Input-Datensatz wird ein neuer Datensatz mittels des Kreuzproduktes erzeugt</vt:lpstr>
      <vt:lpstr>Ein neuer Datensatz wurde aus dem Input-Datensatz erzeugt</vt:lpstr>
      <vt:lpstr>Der trainierte Entscheidungsbaum erhält den erzeugten Datensatz als Input</vt:lpstr>
      <vt:lpstr>Der erzeugte Datensatz wird um das Attribut „Prediction“ ergänzt. Den Wert bestimmt der Entscheidungsbaum</vt:lpstr>
      <vt:lpstr>Der erzeugte Datensatz wird analysiert</vt:lpstr>
      <vt:lpstr>Bei der Analyse werde mehrere Werte erhoben und Kennzahlen berechnet</vt:lpstr>
      <vt:lpstr>Der Anteilsunterschied spiegelt die Stärke des Biases wieder</vt:lpstr>
      <vt:lpstr>Der Anforderungsabstand stellt den Bias mit einem praktischen Wert dar </vt:lpstr>
      <vt:lpstr>Das Artefakt liefert ein Ergebnis am Ende des Prozesses</vt:lpstr>
      <vt:lpstr>5. Experimente</vt:lpstr>
      <vt:lpstr>Es wurden 6 Datensätze zum Testen des Artefakts benutzt</vt:lpstr>
      <vt:lpstr>Die selbsterstellten Datensätze haben 5 Attribute und 84 Einträge</vt:lpstr>
      <vt:lpstr>Die Ergebnisse des Artefaktes kommen der Realität sehr nahe</vt:lpstr>
      <vt:lpstr>Die PiML Datensätze sind viel größer und umfangreicher als die selbsterstellen Datensätze</vt:lpstr>
      <vt:lpstr>Die Ergebnisse der Durchführungen waren für beide Datensätze gleich</vt:lpstr>
      <vt:lpstr>Die vom Artefakt erzeugte Datei wird bei aufwendigeren Daten sehr schnell sehr groß</vt:lpstr>
      <vt:lpstr>6. Fazit</vt:lpstr>
      <vt:lpstr>Die entwickelte Methode löst das Problem theoretisch, aber nicht praktisch</vt:lpstr>
      <vt:lpstr>PowerPoint-Präsentation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2022-02-02T15:51:55Z</dcterms:created>
  <dcterms:modified xsi:type="dcterms:W3CDTF">2023-02-03T20:46:02Z</dcterms:modified>
</cp:coreProperties>
</file>